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  <p:sldMasterId id="2147483660" r:id="rId2"/>
  </p:sldMasterIdLst>
  <p:notesMasterIdLst>
    <p:notesMasterId r:id="rId15"/>
  </p:notesMasterIdLst>
  <p:sldIdLst>
    <p:sldId id="2134807073" r:id="rId3"/>
    <p:sldId id="2134807853" r:id="rId4"/>
    <p:sldId id="2134807852" r:id="rId5"/>
    <p:sldId id="2134807866" r:id="rId6"/>
    <p:sldId id="2134807854" r:id="rId7"/>
    <p:sldId id="2134807867" r:id="rId8"/>
    <p:sldId id="2134807868" r:id="rId9"/>
    <p:sldId id="2134807869" r:id="rId10"/>
    <p:sldId id="2134807870" r:id="rId11"/>
    <p:sldId id="2134807871" r:id="rId12"/>
    <p:sldId id="2134807861" r:id="rId13"/>
    <p:sldId id="2134807872" r:id="rId14"/>
  </p:sldIdLst>
  <p:sldSz cx="12192000" cy="6858000"/>
  <p:notesSz cx="6797675" cy="9928225"/>
  <p:embeddedFontLst>
    <p:embeddedFont>
      <p:font typeface="Circe ExtraBold" panose="020B0604020202020204" charset="0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irce Bold" panose="020B0604020202020204" charset="-52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Circe" panose="020B0604020202020204" charset="0"/>
      <p:regular r:id="rId29"/>
      <p:bold r:id="rId30"/>
      <p:italic r:id="rId31"/>
      <p:boldItalic r:id="rId3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0" userDrawn="1">
          <p15:clr>
            <a:srgbClr val="A4A3A4"/>
          </p15:clr>
        </p15:guide>
        <p15:guide id="2" pos="4520" userDrawn="1">
          <p15:clr>
            <a:srgbClr val="A4A3A4"/>
          </p15:clr>
        </p15:guide>
        <p15:guide id="4" pos="3613" userDrawn="1">
          <p15:clr>
            <a:srgbClr val="A4A3A4"/>
          </p15:clr>
        </p15:guide>
        <p15:guide id="5" orient="horz" pos="618" userDrawn="1">
          <p15:clr>
            <a:srgbClr val="A4A3A4"/>
          </p15:clr>
        </p15:guide>
        <p15:guide id="9" pos="6335" userDrawn="1">
          <p15:clr>
            <a:srgbClr val="A4A3A4"/>
          </p15:clr>
        </p15:guide>
        <p15:guide id="10" orient="horz" pos="323" userDrawn="1">
          <p15:clr>
            <a:srgbClr val="A4A3A4"/>
          </p15:clr>
        </p15:guide>
        <p15:guide id="11" orient="horz" pos="3997" userDrawn="1">
          <p15:clr>
            <a:srgbClr val="A4A3A4"/>
          </p15:clr>
        </p15:guide>
        <p15:guide id="12" orient="horz" pos="96" userDrawn="1">
          <p15:clr>
            <a:srgbClr val="A4A3A4"/>
          </p15:clr>
        </p15:guide>
        <p15:guide id="13" orient="horz" pos="3748" userDrawn="1">
          <p15:clr>
            <a:srgbClr val="A4A3A4"/>
          </p15:clr>
        </p15:guide>
        <p15:guide id="14" orient="horz" pos="95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8DC"/>
    <a:srgbClr val="FFF6D9"/>
    <a:srgbClr val="F8E0E2"/>
    <a:srgbClr val="E8EFF3"/>
    <a:srgbClr val="AEB1B3"/>
    <a:srgbClr val="AAD6E7"/>
    <a:srgbClr val="FF7171"/>
    <a:srgbClr val="92D050"/>
    <a:srgbClr val="C4F0B6"/>
    <a:srgbClr val="88D7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Средний стиль 1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-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-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72" autoAdjust="0"/>
    <p:restoredTop sz="97347" autoAdjust="0"/>
  </p:normalViewPr>
  <p:slideViewPr>
    <p:cSldViewPr snapToGrid="0">
      <p:cViewPr>
        <p:scale>
          <a:sx n="100" d="100"/>
          <a:sy n="100" d="100"/>
        </p:scale>
        <p:origin x="-1020" y="-306"/>
      </p:cViewPr>
      <p:guideLst>
        <p:guide orient="horz" pos="210"/>
        <p:guide orient="horz" pos="618"/>
        <p:guide orient="horz" pos="323"/>
        <p:guide orient="horz" pos="3997"/>
        <p:guide orient="horz" pos="96"/>
        <p:guide orient="horz" pos="3748"/>
        <p:guide orient="horz" pos="958"/>
        <p:guide pos="4520"/>
        <p:guide pos="3613"/>
        <p:guide pos="63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/Relationships>
</file>

<file path=ppt/media/image1.png>
</file>

<file path=ppt/media/image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irce" panose="020B0502020203020203" pitchFamily="34" charset="-52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5" y="1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irce" panose="020B0502020203020203" pitchFamily="34" charset="-52"/>
              </a:defRPr>
            </a:lvl1pPr>
          </a:lstStyle>
          <a:p>
            <a:fld id="{98270579-4BF1-4953-A95F-A4B0B7985588}" type="datetimeFigureOut">
              <a:rPr lang="ru-RU" smtClean="0"/>
              <a:pPr/>
              <a:t>10.10.2024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2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irce" panose="020B0502020203020203" pitchFamily="34" charset="-52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5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irce" panose="020B0502020203020203" pitchFamily="34" charset="-52"/>
              </a:defRPr>
            </a:lvl1pPr>
          </a:lstStyle>
          <a:p>
            <a:fld id="{5C262924-7CDD-4E5B-B92F-546905496B5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742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irce" panose="020B0502020203020203" pitchFamily="34" charset="-5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irce" panose="020B0502020203020203" pitchFamily="34" charset="-52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irce" panose="020B0502020203020203" pitchFamily="34" charset="-52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irce" panose="020B0502020203020203" pitchFamily="34" charset="-52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irce" panose="020B0502020203020203" pitchFamily="34" charset="-5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62924-7CDD-4E5B-B92F-546905496B5C}" type="slidenum">
              <a:rPr lang="ru-RU" smtClean="0"/>
              <a:pPr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0656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62924-7CDD-4E5B-B92F-546905496B5C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3245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62924-7CDD-4E5B-B92F-546905496B5C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0313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9F3F8FF1-0EE7-F460-CC3F-6393536EB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="" xmlns:a16="http://schemas.microsoft.com/office/drawing/2014/main" id="{6CDD03B1-FB02-EE77-7A9C-CAD914560A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="" xmlns:a16="http://schemas.microsoft.com/office/drawing/2014/main" id="{F742249D-BE16-DEBC-AEA6-8698835479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2A8254C5-662B-FE75-872C-4439971BD6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62924-7CDD-4E5B-B92F-546905496B5C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3921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A2DEC1FD-D3B5-93A9-6800-6897F36F9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="" xmlns:a16="http://schemas.microsoft.com/office/drawing/2014/main" id="{1209678E-9310-9709-45B9-D4C7BFFAF8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="" xmlns:a16="http://schemas.microsoft.com/office/drawing/2014/main" id="{8153F067-C8DA-4277-5115-EFBB93844E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698C1AA-6879-E47F-FE26-7F55CEA79F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62924-7CDD-4E5B-B92F-546905496B5C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7814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62924-7CDD-4E5B-B92F-546905496B5C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8268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262924-7CDD-4E5B-B92F-546905496B5C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97904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E2F2B-76E9-4226-953E-9CD1048BC528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452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1F402C8E-CEC9-4C73-9808-85A4595B1DE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4AC9EC"/>
              </a:gs>
              <a:gs pos="100000">
                <a:srgbClr val="4AAE7E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2F44AFA4-605E-45B5-B080-CB0B67B1D68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290" y="239029"/>
            <a:ext cx="887747" cy="59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285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51072-BF84-4FFC-B49D-1E62B385061C}" type="datetime1">
              <a:rPr lang="ru-RU" smtClean="0"/>
              <a:t>10.10.2024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087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3AD9-B727-4CD6-B3BC-233163E8D407}" type="datetime1">
              <a:rPr lang="ru-RU" smtClean="0"/>
              <a:t>10.10.2024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69612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37906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17045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2677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7868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80581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97498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89338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4658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2391B-7661-4703-9BD2-3439DEBCBD3B}" type="datetime1">
              <a:rPr lang="ru-RU" smtClean="0"/>
              <a:t>10.10.2024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312322" y="649287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fld id="{4560DB80-B12B-44AC-B32A-16BF32A216DB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972854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68085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58723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52446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225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7AA-ED29-42E3-8249-4D55CD31B250}" type="datetime1">
              <a:rPr lang="ru-RU" smtClean="0"/>
              <a:t>10.10.2024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3054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5DD1-151F-42BE-8499-6795CE5C9B29}" type="datetime1">
              <a:rPr lang="ru-RU" smtClean="0"/>
              <a:t>10.10.2024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6410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DAE52-6249-4D55-8234-78CF0F8494FB}" type="datetime1">
              <a:rPr lang="ru-RU" smtClean="0"/>
              <a:t>10.10.2024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7571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5F98D-3C5E-4A3B-BC9B-BE8F32018F66}" type="datetime1">
              <a:rPr lang="ru-RU" smtClean="0"/>
              <a:t>10.10.2024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393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CDE-DBA4-4FB6-BE3A-486FB1D3E676}" type="datetime1">
              <a:rPr lang="ru-RU" smtClean="0"/>
              <a:t>10.10.2024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3794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F57D-C25A-42F6-9F04-6B6B0284D089}" type="datetime1">
              <a:rPr lang="ru-RU" smtClean="0"/>
              <a:t>10.10.2024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027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8DC0F-41B5-468F-B0FD-621EAAB3BA30}" type="datetime1">
              <a:rPr lang="ru-RU" smtClean="0"/>
              <a:t>10.10.2024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212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</a:defRPr>
            </a:lvl1pPr>
          </a:lstStyle>
          <a:p>
            <a:fld id="{E08826DF-4996-4F81-AE88-23B62CED3A76}" type="datetime1">
              <a:rPr lang="ru-RU" smtClean="0"/>
              <a:pPr/>
              <a:t>10.10.2024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</a:defRPr>
            </a:lvl1pPr>
          </a:lstStyle>
          <a:p>
            <a:fld id="{4560DB80-B12B-44AC-B32A-16BF32A216DB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D979F557-CCE4-43C5-87CC-0B9F7E2B5641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10983646" y="260332"/>
            <a:ext cx="836879" cy="54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319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irce" panose="020B0502020203020203" pitchFamily="34" charset="-5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irce" panose="020B0502020203020203" pitchFamily="34" charset="-5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irce" panose="020B0502020203020203" pitchFamily="34" charset="-5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irce" panose="020B0502020203020203" pitchFamily="34" charset="-5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irce" panose="020B0502020203020203" pitchFamily="34" charset="-5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pos="257" userDrawn="1">
          <p15:clr>
            <a:srgbClr val="F26B43"/>
          </p15:clr>
        </p15:guide>
        <p15:guide id="2" pos="744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6F398-6BF6-415E-85AE-27B25C759BE3}" type="datetimeFigureOut">
              <a:rPr lang="ru-RU" smtClean="0"/>
              <a:t>10.10.2024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4A406-DF7E-4B4C-B142-6C92059B1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3780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xmlns="" id="{E76E51C1-CB50-9BB8-9FA2-14F9501AF6E4}"/>
              </a:ext>
            </a:extLst>
          </p:cNvPr>
          <p:cNvSpPr/>
          <p:nvPr/>
        </p:nvSpPr>
        <p:spPr>
          <a:xfrm>
            <a:off x="0" y="0"/>
            <a:ext cx="12191144" cy="6858000"/>
          </a:xfrm>
          <a:prstGeom prst="rect">
            <a:avLst/>
          </a:prstGeom>
          <a:gradFill>
            <a:gsLst>
              <a:gs pos="4000">
                <a:srgbClr val="046D7E"/>
              </a:gs>
              <a:gs pos="100000">
                <a:srgbClr val="0BB4B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54492" hangingPunct="1">
              <a:defRPr/>
            </a:pPr>
            <a:endParaRPr lang="ru-RU" sz="1092" kern="1200" dirty="0">
              <a:solidFill>
                <a:prstClr val="white"/>
              </a:solidFill>
              <a:latin typeface="Circe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8746152E-E56F-09CC-D639-0FB8B317C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572" y="0"/>
            <a:ext cx="3810000" cy="6858000"/>
          </a:xfrm>
          <a:prstGeom prst="rect">
            <a:avLst/>
          </a:prstGeom>
        </p:spPr>
      </p:pic>
      <p:sp>
        <p:nvSpPr>
          <p:cNvPr id="7" name="Text 0">
            <a:extLst>
              <a:ext uri="{FF2B5EF4-FFF2-40B4-BE49-F238E27FC236}">
                <a16:creationId xmlns:a16="http://schemas.microsoft.com/office/drawing/2014/main" xmlns="" id="{37046931-E194-4066-A28E-63DEC9852440}"/>
              </a:ext>
            </a:extLst>
          </p:cNvPr>
          <p:cNvSpPr/>
          <p:nvPr/>
        </p:nvSpPr>
        <p:spPr>
          <a:xfrm>
            <a:off x="511211" y="697087"/>
            <a:ext cx="8585655" cy="5354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7270"/>
              </a:lnSpc>
            </a:pPr>
            <a:endParaRPr lang="ru-RU" sz="2000" dirty="0">
              <a:solidFill>
                <a:srgbClr val="FFFFFF"/>
              </a:solidFill>
              <a:latin typeface="Circe ExtraBold" pitchFamily="34" charset="0"/>
            </a:endParaRPr>
          </a:p>
          <a:p>
            <a:pPr>
              <a:lnSpc>
                <a:spcPts val="7270"/>
              </a:lnSpc>
            </a:pPr>
            <a:endParaRPr lang="ru-RU" sz="3200" dirty="0">
              <a:solidFill>
                <a:srgbClr val="FFFFFF"/>
              </a:solidFill>
              <a:latin typeface="Circe ExtraBold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371ADB6-204A-F2B6-4BE9-BE9EE7B73572}"/>
              </a:ext>
            </a:extLst>
          </p:cNvPr>
          <p:cNvSpPr txBox="1"/>
          <p:nvPr/>
        </p:nvSpPr>
        <p:spPr>
          <a:xfrm>
            <a:off x="288020" y="2318156"/>
            <a:ext cx="621852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rgbClr val="FFFFFF"/>
                </a:solidFill>
                <a:latin typeface="Circe Bold" panose="020B0602020203020203" pitchFamily="34" charset="-52"/>
              </a:rPr>
              <a:t>Об организации обращения с твердыми коммунальными отходами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BE60898-CB65-D7C9-1F89-402DB543DC12}"/>
              </a:ext>
            </a:extLst>
          </p:cNvPr>
          <p:cNvSpPr txBox="1"/>
          <p:nvPr/>
        </p:nvSpPr>
        <p:spPr>
          <a:xfrm>
            <a:off x="276869" y="5975139"/>
            <a:ext cx="62185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FFFFFF"/>
                </a:solidFill>
                <a:latin typeface="Circe Bold" panose="020B0602020203020203" pitchFamily="34" charset="-52"/>
              </a:rPr>
              <a:t>октябрь 2024 г.</a:t>
            </a:r>
          </a:p>
        </p:txBody>
      </p:sp>
    </p:spTree>
    <p:extLst>
      <p:ext uri="{BB962C8B-B14F-4D97-AF65-F5344CB8AC3E}">
        <p14:creationId xmlns:p14="http://schemas.microsoft.com/office/powerpoint/2010/main" val="1283204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59">
            <a:extLst>
              <a:ext uri="{FF2B5EF4-FFF2-40B4-BE49-F238E27FC236}">
                <a16:creationId xmlns="" xmlns:a16="http://schemas.microsoft.com/office/drawing/2014/main" id="{6C0ED3A5-F5AC-091B-F397-8BE8522A8BA8}"/>
              </a:ext>
            </a:extLst>
          </p:cNvPr>
          <p:cNvSpPr/>
          <p:nvPr/>
        </p:nvSpPr>
        <p:spPr>
          <a:xfrm>
            <a:off x="0" y="4640248"/>
            <a:ext cx="12192000" cy="663776"/>
          </a:xfrm>
          <a:prstGeom prst="roundRect">
            <a:avLst>
              <a:gd name="adj" fmla="val 0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00" dirty="0">
              <a:solidFill>
                <a:schemeClr val="tx1">
                  <a:lumMod val="65000"/>
                  <a:lumOff val="35000"/>
                </a:schemeClr>
              </a:solidFill>
              <a:latin typeface="Circe Bold" panose="020B0602020203020203" pitchFamily="34" charset="-52"/>
              <a:cs typeface="Arial" panose="020B0604020202020204" pitchFamily="34" charset="0"/>
            </a:endParaRPr>
          </a:p>
        </p:txBody>
      </p:sp>
      <p:sp>
        <p:nvSpPr>
          <p:cNvPr id="4" name="Прямоугольник: скругленные углы 59">
            <a:extLst>
              <a:ext uri="{FF2B5EF4-FFF2-40B4-BE49-F238E27FC236}">
                <a16:creationId xmlns="" xmlns:a16="http://schemas.microsoft.com/office/drawing/2014/main" id="{09443D35-2693-8AD8-1BCD-AD458C47D7FC}"/>
              </a:ext>
            </a:extLst>
          </p:cNvPr>
          <p:cNvSpPr/>
          <p:nvPr/>
        </p:nvSpPr>
        <p:spPr>
          <a:xfrm>
            <a:off x="0" y="2437620"/>
            <a:ext cx="12182219" cy="1380954"/>
          </a:xfrm>
          <a:prstGeom prst="roundRect">
            <a:avLst>
              <a:gd name="adj" fmla="val 0"/>
            </a:avLst>
          </a:prstGeom>
          <a:solidFill>
            <a:srgbClr val="EEEEEE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00" dirty="0">
              <a:solidFill>
                <a:schemeClr val="tx1">
                  <a:lumMod val="65000"/>
                  <a:lumOff val="35000"/>
                </a:schemeClr>
              </a:solidFill>
              <a:latin typeface="Circe Bold" panose="020B0602020203020203" pitchFamily="34" charset="-52"/>
              <a:cs typeface="Arial" panose="020B0604020202020204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="" xmlns:a16="http://schemas.microsoft.com/office/drawing/2014/main" id="{6AFA47DB-5093-FC00-5C0D-321DA6D56AD9}"/>
              </a:ext>
            </a:extLst>
          </p:cNvPr>
          <p:cNvSpPr txBox="1"/>
          <p:nvPr/>
        </p:nvSpPr>
        <p:spPr>
          <a:xfrm>
            <a:off x="8694309" y="900671"/>
            <a:ext cx="1852692" cy="520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dirty="0">
                <a:solidFill>
                  <a:srgbClr val="464646"/>
                </a:solidFill>
                <a:latin typeface="Circe Extra Bold" panose="020B0802020203020203" pitchFamily="34" charset="-52"/>
              </a:rPr>
              <a:t>Данные не внесены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="" xmlns:a16="http://schemas.microsoft.com/office/drawing/2014/main" id="{B32E02F4-5391-9573-116C-0CFD3F11C9F4}"/>
              </a:ext>
            </a:extLst>
          </p:cNvPr>
          <p:cNvSpPr txBox="1"/>
          <p:nvPr/>
        </p:nvSpPr>
        <p:spPr>
          <a:xfrm>
            <a:off x="5761220" y="900671"/>
            <a:ext cx="1611304" cy="520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dirty="0">
                <a:solidFill>
                  <a:srgbClr val="464646"/>
                </a:solidFill>
                <a:latin typeface="Circe Extra Bold" panose="020B0802020203020203" pitchFamily="34" charset="-52"/>
              </a:rPr>
              <a:t>Внесено данных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6B3F4AB-3D7E-C349-14AE-C51BB6234BA3}"/>
              </a:ext>
            </a:extLst>
          </p:cNvPr>
          <p:cNvSpPr txBox="1"/>
          <p:nvPr/>
        </p:nvSpPr>
        <p:spPr>
          <a:xfrm>
            <a:off x="292136" y="307900"/>
            <a:ext cx="9520432" cy="4154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defTabSz="628650" fontAlgn="base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buFontTx/>
              <a:buNone/>
              <a:defRPr/>
            </a:pP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  <a:ea typeface="+mj-ea"/>
                <a:cs typeface="+mj-cs"/>
              </a:rPr>
              <a:t>Статус внесения данных в ФГИС УТКО *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1ED4641-6522-960C-67BC-33FDF99E12D0}"/>
              </a:ext>
            </a:extLst>
          </p:cNvPr>
          <p:cNvSpPr txBox="1"/>
          <p:nvPr/>
        </p:nvSpPr>
        <p:spPr>
          <a:xfrm>
            <a:off x="314537" y="1562553"/>
            <a:ext cx="27560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Места (площадки) накопления ТКО </a:t>
            </a:r>
            <a:br>
              <a:rPr kumimoji="0" lang="ru-RU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</a:br>
            <a:endParaRPr kumimoji="0" lang="ru-RU" b="0" i="0" u="none" strike="noStrike" kern="120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F5479E06-6560-7CE1-46CE-93EFC27C7071}"/>
              </a:ext>
            </a:extLst>
          </p:cNvPr>
          <p:cNvSpPr txBox="1"/>
          <p:nvPr/>
        </p:nvSpPr>
        <p:spPr>
          <a:xfrm>
            <a:off x="314537" y="2916225"/>
            <a:ext cx="2857391" cy="520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dirty="0">
                <a:solidFill>
                  <a:srgbClr val="464646"/>
                </a:solidFill>
                <a:latin typeface="Circe Bold" panose="020B0602020203020203" pitchFamily="34" charset="-52"/>
              </a:rPr>
              <a:t>Источники образования ТКО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="" xmlns:a16="http://schemas.microsoft.com/office/drawing/2014/main" id="{EE11602D-15BF-6AB3-C039-6263F161DD0F}"/>
              </a:ext>
            </a:extLst>
          </p:cNvPr>
          <p:cNvGrpSpPr/>
          <p:nvPr/>
        </p:nvGrpSpPr>
        <p:grpSpPr>
          <a:xfrm>
            <a:off x="9116326" y="6271817"/>
            <a:ext cx="3075674" cy="586183"/>
            <a:chOff x="9116326" y="6271817"/>
            <a:chExt cx="3075674" cy="586183"/>
          </a:xfrm>
        </p:grpSpPr>
        <p:pic>
          <p:nvPicPr>
            <p:cNvPr id="12" name="Рисунок 11">
              <a:extLst>
                <a:ext uri="{FF2B5EF4-FFF2-40B4-BE49-F238E27FC236}">
                  <a16:creationId xmlns="" xmlns:a16="http://schemas.microsoft.com/office/drawing/2014/main" id="{0CE9158B-5C9E-A46B-77DF-E25CE9C03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812568" y="6271817"/>
              <a:ext cx="2379432" cy="586183"/>
            </a:xfrm>
            <a:prstGeom prst="rect">
              <a:avLst/>
            </a:prstGeom>
          </p:spPr>
        </p:pic>
        <p:sp>
          <p:nvSpPr>
            <p:cNvPr id="13" name="Номер слайда 5">
              <a:extLst>
                <a:ext uri="{FF2B5EF4-FFF2-40B4-BE49-F238E27FC236}">
                  <a16:creationId xmlns="" xmlns:a16="http://schemas.microsoft.com/office/drawing/2014/main" id="{46C23900-A859-4FC1-E74F-EEF06DF6B0CC}"/>
                </a:ext>
              </a:extLst>
            </p:cNvPr>
            <p:cNvSpPr txBox="1">
              <a:spLocks/>
            </p:cNvSpPr>
            <p:nvPr/>
          </p:nvSpPr>
          <p:spPr>
            <a:xfrm>
              <a:off x="9116326" y="6458329"/>
              <a:ext cx="2743200" cy="365125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ru-RU"/>
              </a:defPPr>
              <a:lvl1pPr marL="0" algn="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9405B722-B0CF-48BE-BE01-695C55BFCCAF}" type="slidenum">
                <a:rPr lang="ru-RU" sz="1400" smtClean="0">
                  <a:solidFill>
                    <a:schemeClr val="bg1"/>
                  </a:solidFill>
                </a:rPr>
                <a:pPr/>
                <a:t>10</a:t>
              </a:fld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6" name="Прямая соединительная линия 15">
            <a:extLst>
              <a:ext uri="{FF2B5EF4-FFF2-40B4-BE49-F238E27FC236}">
                <a16:creationId xmlns="" xmlns:a16="http://schemas.microsoft.com/office/drawing/2014/main" id="{CAE3B024-C0C5-20EA-3011-F53155B2F467}"/>
              </a:ext>
            </a:extLst>
          </p:cNvPr>
          <p:cNvCxnSpPr>
            <a:cxnSpLocks/>
          </p:cNvCxnSpPr>
          <p:nvPr/>
        </p:nvCxnSpPr>
        <p:spPr>
          <a:xfrm>
            <a:off x="0" y="2423843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4DB4AFB0-0D5E-B90C-909E-06E45A197F6B}"/>
              </a:ext>
            </a:extLst>
          </p:cNvPr>
          <p:cNvSpPr txBox="1"/>
          <p:nvPr/>
        </p:nvSpPr>
        <p:spPr>
          <a:xfrm>
            <a:off x="3458730" y="900671"/>
            <a:ext cx="1852692" cy="520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Extra Bold" panose="020B0802020203020203" pitchFamily="34" charset="-52"/>
              </a:rPr>
              <a:t>Поставщик данных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E3B8B8A0-C57A-6192-8255-22238EAFF261}"/>
              </a:ext>
            </a:extLst>
          </p:cNvPr>
          <p:cNvSpPr txBox="1"/>
          <p:nvPr/>
        </p:nvSpPr>
        <p:spPr>
          <a:xfrm>
            <a:off x="3153786" y="1662737"/>
            <a:ext cx="265420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buFontTx/>
              <a:buChar char="-"/>
              <a:tabLst/>
              <a:defRPr/>
            </a:pP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ОМСУ (адресные МНО)</a:t>
            </a:r>
            <a:b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</a:b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  <a:p>
            <a:pPr marL="285750" indent="-285750">
              <a:buSzPct val="140000"/>
              <a:buFontTx/>
              <a:buChar char="-"/>
              <a:defRPr/>
            </a:pP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РОИВ (общие сведения)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14F6A907-AC66-B387-6939-217C04BDE31B}"/>
              </a:ext>
            </a:extLst>
          </p:cNvPr>
          <p:cNvSpPr txBox="1"/>
          <p:nvPr/>
        </p:nvSpPr>
        <p:spPr>
          <a:xfrm>
            <a:off x="3153786" y="2760128"/>
            <a:ext cx="26542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buFontTx/>
              <a:buChar char="-"/>
              <a:tabLst/>
              <a:defRPr/>
            </a:pP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РО (адресные ИОО)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835FADC0-F5A8-BC39-E5FB-7DDB8D98E550}"/>
              </a:ext>
            </a:extLst>
          </p:cNvPr>
          <p:cNvSpPr txBox="1"/>
          <p:nvPr/>
        </p:nvSpPr>
        <p:spPr>
          <a:xfrm>
            <a:off x="5414604" y="1662737"/>
            <a:ext cx="2428427" cy="76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b="1" i="0" u="none" strike="noStrike" kern="1200" cap="none" spc="0" normalizeH="0" baseline="0" noProof="0" dirty="0">
                <a:ln>
                  <a:noFill/>
                </a:ln>
                <a:solidFill>
                  <a:srgbClr val="046D7E"/>
                </a:solidFill>
                <a:effectLst/>
                <a:uLnTx/>
                <a:uFillTx/>
                <a:latin typeface="Circe (Осн"/>
                <a:cs typeface="Circe" panose="020B0604020202020204" charset="0"/>
              </a:rPr>
              <a:t>981 518 (100%**)</a:t>
            </a:r>
            <a:br>
              <a:rPr kumimoji="0" lang="ru-RU" b="1" i="0" u="none" strike="noStrike" kern="1200" cap="none" spc="0" normalizeH="0" baseline="0" noProof="0" dirty="0">
                <a:ln>
                  <a:noFill/>
                </a:ln>
                <a:solidFill>
                  <a:srgbClr val="046D7E"/>
                </a:solidFill>
                <a:effectLst/>
                <a:uLnTx/>
                <a:uFillTx/>
                <a:latin typeface="Circe (Осн"/>
                <a:cs typeface="Circe" panose="020B0604020202020204" charset="0"/>
              </a:rPr>
            </a:br>
            <a:endParaRPr kumimoji="0" lang="ru-RU" b="1" i="0" u="none" strike="noStrike" kern="1200" cap="none" spc="0" normalizeH="0" baseline="0" noProof="0" dirty="0">
              <a:ln>
                <a:noFill/>
              </a:ln>
              <a:solidFill>
                <a:srgbClr val="046D7E"/>
              </a:solidFill>
              <a:effectLst/>
              <a:uLnTx/>
              <a:uFillTx/>
              <a:latin typeface="Circe (Осн"/>
              <a:cs typeface="Circe" panose="020B0604020202020204" charset="0"/>
            </a:endParaRPr>
          </a:p>
          <a:p>
            <a:pPr algn="ctr">
              <a:lnSpc>
                <a:spcPts val="1700"/>
              </a:lnSpc>
              <a:buClr>
                <a:srgbClr val="F8E512"/>
              </a:buClr>
              <a:buSzPct val="140000"/>
              <a:defRPr/>
            </a:pPr>
            <a:r>
              <a:rPr lang="ru-RU" b="1" dirty="0">
                <a:solidFill>
                  <a:srgbClr val="046D7E"/>
                </a:solidFill>
                <a:latin typeface="Circe (Осн"/>
                <a:cs typeface="Circe" panose="020B0604020202020204" charset="0"/>
              </a:rPr>
              <a:t>1 455 628 (100%)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2D7BF0FC-1BB4-78C3-172A-7CAFE466C56B}"/>
              </a:ext>
            </a:extLst>
          </p:cNvPr>
          <p:cNvSpPr txBox="1"/>
          <p:nvPr/>
        </p:nvSpPr>
        <p:spPr>
          <a:xfrm>
            <a:off x="7643130" y="1628190"/>
            <a:ext cx="38072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tabLst/>
              <a:defRPr/>
            </a:pP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4B0F9EDE-1828-B09D-B950-722FB3CEE8B5}"/>
              </a:ext>
            </a:extLst>
          </p:cNvPr>
          <p:cNvSpPr txBox="1"/>
          <p:nvPr/>
        </p:nvSpPr>
        <p:spPr>
          <a:xfrm>
            <a:off x="5414604" y="2751472"/>
            <a:ext cx="2428427" cy="3149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ctr" fontAlgn="auto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b="1" dirty="0">
                <a:solidFill>
                  <a:srgbClr val="046D7E"/>
                </a:solidFill>
                <a:latin typeface="Circe (Осн"/>
                <a:cs typeface="Circe" panose="020B0604020202020204" charset="0"/>
              </a:rPr>
              <a:t>31 727 551 (94%)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CAEE0B58-0428-B15F-04DC-B7B8F2EFE3EA}"/>
              </a:ext>
            </a:extLst>
          </p:cNvPr>
          <p:cNvSpPr txBox="1"/>
          <p:nvPr/>
        </p:nvSpPr>
        <p:spPr>
          <a:xfrm>
            <a:off x="7643130" y="2529296"/>
            <a:ext cx="454886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tabLst/>
              <a:defRPr/>
            </a:pPr>
            <a:r>
              <a:rPr lang="ru-RU" sz="1100" dirty="0">
                <a:solidFill>
                  <a:srgbClr val="464646"/>
                </a:solidFill>
                <a:latin typeface="Circe Bold" panose="020B0602020203020203" pitchFamily="34" charset="-52"/>
              </a:rPr>
              <a:t>Ивановская область (ООО «Региональный оператор по обращению с ТКО»); Кабардино-Балкарская Республика (ООО «</a:t>
            </a:r>
            <a:r>
              <a:rPr lang="ru-RU" sz="1100" dirty="0" err="1">
                <a:solidFill>
                  <a:srgbClr val="464646"/>
                </a:solidFill>
                <a:latin typeface="Circe Bold" panose="020B0602020203020203" pitchFamily="34" charset="-52"/>
              </a:rPr>
              <a:t>Экологистика</a:t>
            </a:r>
            <a:r>
              <a:rPr lang="ru-RU" sz="1100" dirty="0">
                <a:solidFill>
                  <a:srgbClr val="464646"/>
                </a:solidFill>
                <a:latin typeface="Circe Bold" panose="020B0602020203020203" pitchFamily="34" charset="-52"/>
              </a:rPr>
              <a:t>»);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tabLst/>
              <a:defRPr/>
            </a:pPr>
            <a:r>
              <a:rPr lang="ru-RU" sz="1100" dirty="0">
                <a:solidFill>
                  <a:srgbClr val="464646"/>
                </a:solidFill>
                <a:latin typeface="Circe Bold" panose="020B0602020203020203" pitchFamily="34" charset="-52"/>
              </a:rPr>
              <a:t>Калужская область (ГП «КРЭО»); Ленинградская область (АО «УК ЛООО»); Республика Ингушетия (ООО «ЭКОСИСТЕМА»)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5F7CF696-9623-AD79-A42F-1A5B8DD7C86B}"/>
              </a:ext>
            </a:extLst>
          </p:cNvPr>
          <p:cNvSpPr txBox="1"/>
          <p:nvPr/>
        </p:nvSpPr>
        <p:spPr>
          <a:xfrm>
            <a:off x="3153786" y="3398836"/>
            <a:ext cx="26542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buFontTx/>
              <a:buChar char="-"/>
              <a:tabLst/>
              <a:defRPr/>
            </a:pP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РОИВ (общие сведения)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22A657B1-6D57-818D-2B91-D69277D94DAD}"/>
              </a:ext>
            </a:extLst>
          </p:cNvPr>
          <p:cNvSpPr txBox="1"/>
          <p:nvPr/>
        </p:nvSpPr>
        <p:spPr>
          <a:xfrm>
            <a:off x="5414604" y="3390180"/>
            <a:ext cx="2428427" cy="310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b="1" dirty="0">
                <a:solidFill>
                  <a:srgbClr val="046D7E"/>
                </a:solidFill>
                <a:latin typeface="Circe (Осн"/>
                <a:cs typeface="Circe" panose="020B0604020202020204" charset="0"/>
              </a:rPr>
              <a:t>38 493 726 (94%)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="" xmlns:a16="http://schemas.microsoft.com/office/drawing/2014/main" id="{F83ED81F-878A-C475-45BF-C8E3C2240D3A}"/>
              </a:ext>
            </a:extLst>
          </p:cNvPr>
          <p:cNvSpPr txBox="1"/>
          <p:nvPr/>
        </p:nvSpPr>
        <p:spPr>
          <a:xfrm>
            <a:off x="7643130" y="3337281"/>
            <a:ext cx="454886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tabLst/>
              <a:defRPr/>
            </a:pPr>
            <a:r>
              <a:rPr lang="ru-RU" sz="1100" dirty="0">
                <a:solidFill>
                  <a:srgbClr val="464646"/>
                </a:solidFill>
                <a:latin typeface="Circe Bold" panose="020B0602020203020203" pitchFamily="34" charset="-52"/>
              </a:rPr>
              <a:t>Волгоградская область; Кабардино-Балкарская Республика; Республика Тыва; Ставропольский край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90B0192F-D06F-6B31-137B-1423BC080235}"/>
              </a:ext>
            </a:extLst>
          </p:cNvPr>
          <p:cNvSpPr txBox="1"/>
          <p:nvPr/>
        </p:nvSpPr>
        <p:spPr>
          <a:xfrm>
            <a:off x="314537" y="4001303"/>
            <a:ext cx="2857391" cy="520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dirty="0">
                <a:solidFill>
                  <a:srgbClr val="464646"/>
                </a:solidFill>
                <a:latin typeface="Circe Bold" panose="020B0602020203020203" pitchFamily="34" charset="-52"/>
              </a:rPr>
              <a:t>Балансовые показатели по субъекту РФ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15C87B0A-1AAD-B265-9174-196E61EB6D5B}"/>
              </a:ext>
            </a:extLst>
          </p:cNvPr>
          <p:cNvSpPr txBox="1"/>
          <p:nvPr/>
        </p:nvSpPr>
        <p:spPr>
          <a:xfrm>
            <a:off x="3153786" y="4107742"/>
            <a:ext cx="26542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buFontTx/>
              <a:buChar char="-"/>
              <a:tabLst/>
              <a:defRPr/>
            </a:pP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РОИВ (плановые)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367738C5-544E-7F72-9DD9-F609CBD30462}"/>
              </a:ext>
            </a:extLst>
          </p:cNvPr>
          <p:cNvSpPr txBox="1"/>
          <p:nvPr/>
        </p:nvSpPr>
        <p:spPr>
          <a:xfrm>
            <a:off x="5414604" y="4099086"/>
            <a:ext cx="2428427" cy="3149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700"/>
              </a:lnSpc>
              <a:buClr>
                <a:srgbClr val="F8E512"/>
              </a:buClr>
              <a:buSzPct val="140000"/>
              <a:defRPr/>
            </a:pPr>
            <a:r>
              <a:rPr lang="ru-RU" b="1" dirty="0">
                <a:solidFill>
                  <a:srgbClr val="046D7E"/>
                </a:solidFill>
                <a:latin typeface="Circe (Осн"/>
                <a:cs typeface="Circe" panose="020B0604020202020204" charset="0"/>
              </a:rPr>
              <a:t>80 (94%)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FA30EE05-C5A2-4FC6-CECF-643C2C8B1FE2}"/>
              </a:ext>
            </a:extLst>
          </p:cNvPr>
          <p:cNvSpPr txBox="1"/>
          <p:nvPr/>
        </p:nvSpPr>
        <p:spPr>
          <a:xfrm>
            <a:off x="7643130" y="4000020"/>
            <a:ext cx="42919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tabLst/>
              <a:defRPr/>
            </a:pPr>
            <a:r>
              <a:rPr lang="ru-RU" sz="1400" dirty="0">
                <a:solidFill>
                  <a:srgbClr val="464646"/>
                </a:solidFill>
                <a:latin typeface="Circe Bold" panose="020B0602020203020203" pitchFamily="34" charset="-52"/>
              </a:rPr>
              <a:t>Амурская область; Камчатский край; Псковская область; Ульяновская область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308026CE-50DA-0D16-36DE-9E5DCB1D7D22}"/>
              </a:ext>
            </a:extLst>
          </p:cNvPr>
          <p:cNvSpPr txBox="1"/>
          <p:nvPr/>
        </p:nvSpPr>
        <p:spPr>
          <a:xfrm>
            <a:off x="314537" y="4874202"/>
            <a:ext cx="2857391" cy="315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dirty="0">
                <a:solidFill>
                  <a:srgbClr val="464646"/>
                </a:solidFill>
                <a:latin typeface="Circe Bold" panose="020B0602020203020203" pitchFamily="34" charset="-52"/>
              </a:rPr>
              <a:t>Нормативы накопления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BB33E874-ED28-E224-D029-555B1E382C52}"/>
              </a:ext>
            </a:extLst>
          </p:cNvPr>
          <p:cNvSpPr txBox="1"/>
          <p:nvPr/>
        </p:nvSpPr>
        <p:spPr>
          <a:xfrm>
            <a:off x="3153786" y="4878049"/>
            <a:ext cx="26542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buFontTx/>
              <a:buChar char="-"/>
              <a:tabLst/>
              <a:defRPr/>
            </a:pP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РОИВ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0408E021-CDCA-EB05-2511-9B084E0CB6BC}"/>
              </a:ext>
            </a:extLst>
          </p:cNvPr>
          <p:cNvSpPr txBox="1"/>
          <p:nvPr/>
        </p:nvSpPr>
        <p:spPr>
          <a:xfrm>
            <a:off x="5414604" y="4869393"/>
            <a:ext cx="2428427" cy="310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algn="ctr" fontAlgn="auto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b="1" dirty="0">
                <a:solidFill>
                  <a:srgbClr val="046D7E"/>
                </a:solidFill>
                <a:latin typeface="Circe (Осн"/>
                <a:cs typeface="Circe" panose="020B0604020202020204" charset="0"/>
              </a:rPr>
              <a:t>6 251 (100%)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A53E5908-BCA9-06C9-3022-D22237F1F1FF}"/>
              </a:ext>
            </a:extLst>
          </p:cNvPr>
          <p:cNvSpPr txBox="1"/>
          <p:nvPr/>
        </p:nvSpPr>
        <p:spPr>
          <a:xfrm>
            <a:off x="314537" y="5654126"/>
            <a:ext cx="2857391" cy="520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dirty="0">
                <a:solidFill>
                  <a:srgbClr val="464646"/>
                </a:solidFill>
                <a:latin typeface="Circe Bold" panose="020B0602020203020203" pitchFamily="34" charset="-52"/>
              </a:rPr>
              <a:t>Объекты инфраструктуры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B3B649B9-E0C3-1210-CF89-C8FD50870373}"/>
              </a:ext>
            </a:extLst>
          </p:cNvPr>
          <p:cNvSpPr txBox="1"/>
          <p:nvPr/>
        </p:nvSpPr>
        <p:spPr>
          <a:xfrm>
            <a:off x="3153786" y="5545121"/>
            <a:ext cx="265420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buFontTx/>
              <a:buChar char="-"/>
              <a:tabLst/>
              <a:defRPr/>
            </a:pPr>
            <a:r>
              <a:rPr lang="ru-RU" sz="1400" dirty="0">
                <a:solidFill>
                  <a:srgbClr val="464646"/>
                </a:solidFill>
                <a:latin typeface="Circe Bold" panose="020B0602020203020203" pitchFamily="34" charset="-52"/>
              </a:rPr>
              <a:t>РОИВ</a:t>
            </a: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  <a:b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</a:b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0000"/>
              <a:tabLst/>
              <a:defRPr/>
            </a:pP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23AABA96-4CA0-7ED7-8D03-F1DE88B236C7}"/>
              </a:ext>
            </a:extLst>
          </p:cNvPr>
          <p:cNvSpPr txBox="1"/>
          <p:nvPr/>
        </p:nvSpPr>
        <p:spPr>
          <a:xfrm>
            <a:off x="4797987" y="5554856"/>
            <a:ext cx="3661660" cy="964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700"/>
              </a:lnSpc>
              <a:buClr>
                <a:srgbClr val="F8E512"/>
              </a:buClr>
              <a:buSzPct val="140000"/>
              <a:defRPr/>
            </a:pPr>
            <a:r>
              <a:rPr lang="ru-RU" b="1" dirty="0">
                <a:solidFill>
                  <a:srgbClr val="046D7E"/>
                </a:solidFill>
                <a:latin typeface="Circe (Осн"/>
                <a:cs typeface="Circe" panose="020B0604020202020204" charset="0"/>
              </a:rPr>
              <a:t>2 411 </a:t>
            </a:r>
            <a:br>
              <a:rPr lang="ru-RU" b="1" dirty="0">
                <a:solidFill>
                  <a:srgbClr val="046D7E"/>
                </a:solidFill>
                <a:latin typeface="Circe (Осн"/>
                <a:cs typeface="Circe" panose="020B0604020202020204" charset="0"/>
              </a:rPr>
            </a:br>
            <a:r>
              <a:rPr lang="ru-RU" b="1" dirty="0">
                <a:solidFill>
                  <a:srgbClr val="046D7E"/>
                </a:solidFill>
                <a:latin typeface="Circe (Осн"/>
                <a:cs typeface="Circe" panose="020B0604020202020204" charset="0"/>
              </a:rPr>
              <a:t>(</a:t>
            </a:r>
            <a:r>
              <a:rPr lang="ru-RU" sz="1600" dirty="0">
                <a:solidFill>
                  <a:srgbClr val="046D7E"/>
                </a:solidFill>
                <a:latin typeface="Circe (Осн"/>
                <a:cs typeface="Circe" panose="020B0604020202020204" charset="0"/>
              </a:rPr>
              <a:t>в т.ч. действующих – 1 278, перспективных – 1 133</a:t>
            </a:r>
            <a:r>
              <a:rPr lang="ru-RU" b="1" dirty="0">
                <a:solidFill>
                  <a:srgbClr val="046D7E"/>
                </a:solidFill>
                <a:latin typeface="Circe (Осн"/>
                <a:cs typeface="Circe" panose="020B0604020202020204" charset="0"/>
              </a:rPr>
              <a:t>)</a:t>
            </a:r>
            <a:br>
              <a:rPr lang="ru-RU" b="1" dirty="0">
                <a:solidFill>
                  <a:srgbClr val="046D7E"/>
                </a:solidFill>
                <a:latin typeface="Circe (Осн"/>
                <a:cs typeface="Circe" panose="020B0604020202020204" charset="0"/>
              </a:rPr>
            </a:br>
            <a:endParaRPr lang="ru-RU" b="1" dirty="0">
              <a:solidFill>
                <a:srgbClr val="046D7E"/>
              </a:solidFill>
              <a:latin typeface="Circe (Осн"/>
              <a:cs typeface="Circe" panose="020B0604020202020204" charset="0"/>
            </a:endParaRP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0FE2A1E4-DA43-0901-1EC0-F72DDD5119D6}"/>
              </a:ext>
            </a:extLst>
          </p:cNvPr>
          <p:cNvCxnSpPr>
            <a:cxnSpLocks/>
          </p:cNvCxnSpPr>
          <p:nvPr/>
        </p:nvCxnSpPr>
        <p:spPr>
          <a:xfrm>
            <a:off x="0" y="3818574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="" xmlns:a16="http://schemas.microsoft.com/office/drawing/2014/main" id="{F64EE574-7BDF-2358-04F4-A03047615DB9}"/>
              </a:ext>
            </a:extLst>
          </p:cNvPr>
          <p:cNvCxnSpPr>
            <a:cxnSpLocks/>
          </p:cNvCxnSpPr>
          <p:nvPr/>
        </p:nvCxnSpPr>
        <p:spPr>
          <a:xfrm>
            <a:off x="-9781" y="4640248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="" xmlns:a16="http://schemas.microsoft.com/office/drawing/2014/main" id="{61F0E477-FE69-7BFC-B010-8E642449C9A4}"/>
              </a:ext>
            </a:extLst>
          </p:cNvPr>
          <p:cNvCxnSpPr>
            <a:cxnSpLocks/>
          </p:cNvCxnSpPr>
          <p:nvPr/>
        </p:nvCxnSpPr>
        <p:spPr>
          <a:xfrm>
            <a:off x="-9781" y="5304024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4CC3659E-7A2E-17CF-EF36-7E23A2FA9F7D}"/>
              </a:ext>
            </a:extLst>
          </p:cNvPr>
          <p:cNvSpPr txBox="1"/>
          <p:nvPr/>
        </p:nvSpPr>
        <p:spPr>
          <a:xfrm>
            <a:off x="183491" y="6571810"/>
            <a:ext cx="1057139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 fontAlgn="ctr">
              <a:defRPr/>
            </a:pPr>
            <a:r>
              <a:rPr lang="ru-RU" sz="1100" dirty="0">
                <a:solidFill>
                  <a:srgbClr val="046D7E"/>
                </a:solidFill>
                <a:latin typeface="Circe Bold" panose="020B0602020203020203" pitchFamily="34" charset="-52"/>
                <a:cs typeface="Arial" panose="020B0604020202020204" pitchFamily="34" charset="0"/>
              </a:rPr>
              <a:t>*</a:t>
            </a:r>
            <a:r>
              <a:rPr lang="ru-RU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irce" panose="020B0502020203020203" pitchFamily="34" charset="-52"/>
                <a:cs typeface="Arial" panose="020B0604020202020204" pitchFamily="34" charset="0"/>
              </a:rPr>
              <a:t> по состоянию на 0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irce" panose="020B0502020203020203" pitchFamily="34" charset="-52"/>
                <a:cs typeface="Arial" panose="020B0604020202020204" pitchFamily="34" charset="0"/>
              </a:rPr>
              <a:t>8</a:t>
            </a:r>
            <a:r>
              <a:rPr lang="ru-RU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irce" panose="020B0502020203020203" pitchFamily="34" charset="-52"/>
                <a:cs typeface="Arial" panose="020B0604020202020204" pitchFamily="34" charset="0"/>
              </a:rPr>
              <a:t>.10.2024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irce" panose="020B0502020203020203" pitchFamily="34" charset="-52"/>
                <a:cs typeface="Arial" panose="020B0604020202020204" pitchFamily="34" charset="0"/>
              </a:rPr>
              <a:t>; </a:t>
            </a:r>
            <a:r>
              <a:rPr lang="ru-RU" sz="1000" dirty="0">
                <a:solidFill>
                  <a:srgbClr val="046D7E"/>
                </a:solidFill>
                <a:latin typeface="Circe Bold" panose="020B0602020203020203" pitchFamily="34" charset="-52"/>
                <a:cs typeface="Arial" panose="020B0604020202020204" pitchFamily="34" charset="0"/>
              </a:rPr>
              <a:t>* *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irce" panose="020B0502020203020203" pitchFamily="34" charset="-52"/>
                <a:cs typeface="Arial" panose="020B0604020202020204" pitchFamily="34" charset="0"/>
              </a:rPr>
              <a:t>-</a:t>
            </a:r>
            <a:r>
              <a:rPr lang="ru-RU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irce" panose="020B0502020203020203" pitchFamily="34" charset="-52"/>
                <a:cs typeface="Arial" panose="020B0604020202020204" pitchFamily="34" charset="0"/>
              </a:rPr>
              <a:t> за исключением городов </a:t>
            </a:r>
            <a:r>
              <a:rPr lang="ru-RU" sz="1000">
                <a:solidFill>
                  <a:schemeClr val="tx1">
                    <a:lumMod val="65000"/>
                    <a:lumOff val="35000"/>
                  </a:schemeClr>
                </a:solidFill>
                <a:latin typeface="Circe" panose="020B0502020203020203" pitchFamily="34" charset="-52"/>
                <a:cs typeface="Arial" panose="020B0604020202020204" pitchFamily="34" charset="0"/>
              </a:rPr>
              <a:t>федерального значения</a:t>
            </a:r>
            <a:r>
              <a:rPr 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Circe" panose="020B0502020203020203" pitchFamily="34" charset="-52"/>
                <a:cs typeface="Arial" panose="020B0604020202020204" pitchFamily="34" charset="0"/>
              </a:rPr>
              <a:t> </a:t>
            </a:r>
            <a:endParaRPr lang="ru-RU" sz="1000" dirty="0">
              <a:solidFill>
                <a:schemeClr val="tx1">
                  <a:lumMod val="65000"/>
                  <a:lumOff val="35000"/>
                </a:schemeClr>
              </a:solidFill>
              <a:latin typeface="Circe" panose="020B0502020203020203" pitchFamily="34" charset="-52"/>
              <a:cs typeface="Arial" panose="020B06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66B3F4AB-3D7E-C349-14AE-C51BB6234BA3}"/>
              </a:ext>
            </a:extLst>
          </p:cNvPr>
          <p:cNvSpPr txBox="1"/>
          <p:nvPr/>
        </p:nvSpPr>
        <p:spPr>
          <a:xfrm>
            <a:off x="8413524" y="28553"/>
            <a:ext cx="3746464" cy="4154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defTabSz="628650" fontAlgn="base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buFontTx/>
              <a:buNone/>
              <a:defRPr/>
            </a:pPr>
            <a:r>
              <a:rPr lang="ru-RU" sz="2000" b="1" dirty="0" smtClean="0">
                <a:solidFill>
                  <a:srgbClr val="046D7E"/>
                </a:solidFill>
                <a:latin typeface="Circe Bold" panose="020B0602020203020203" pitchFamily="34" charset="-52"/>
                <a:ea typeface="+mj-ea"/>
                <a:cs typeface="+mj-cs"/>
              </a:rPr>
              <a:t>Срок исполнения – 15 октября</a:t>
            </a:r>
            <a:endParaRPr lang="ru-RU" sz="2000" b="1" dirty="0">
              <a:solidFill>
                <a:srgbClr val="046D7E"/>
              </a:solidFill>
              <a:latin typeface="Circe Bold" panose="020B0602020203020203" pitchFamily="34" charset="-52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7450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11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177DD417-8D53-1009-E249-BE9420C7D764}"/>
              </a:ext>
            </a:extLst>
          </p:cNvPr>
          <p:cNvSpPr txBox="1">
            <a:spLocks/>
          </p:cNvSpPr>
          <p:nvPr/>
        </p:nvSpPr>
        <p:spPr>
          <a:xfrm>
            <a:off x="11760344" y="6438030"/>
            <a:ext cx="352286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60DB80-B12B-44AC-B32A-16BF32A216D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5A5755"/>
                </a:solidFill>
                <a:effectLst/>
                <a:uLnTx/>
                <a:uFillTx/>
                <a:latin typeface="Circe" panose="020B0502020203020203" pitchFamily="34" charset="-52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5A5755"/>
              </a:solidFill>
              <a:effectLst/>
              <a:uLnTx/>
              <a:uFillTx/>
              <a:latin typeface="Circe" panose="020B0502020203020203" pitchFamily="34" charset="-52"/>
              <a:ea typeface="+mn-ea"/>
              <a:cs typeface="+mn-cs"/>
            </a:endParaRPr>
          </a:p>
        </p:txBody>
      </p:sp>
      <p:pic>
        <p:nvPicPr>
          <p:cNvPr id="4" name="Изображение 37" descr="отметка страниц">
            <a:extLst>
              <a:ext uri="{FF2B5EF4-FFF2-40B4-BE49-F238E27FC236}">
                <a16:creationId xmlns="" xmlns:a16="http://schemas.microsoft.com/office/drawing/2014/main" id="{1F92ADA4-F294-3B56-DEE0-396295628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1495" y="6183630"/>
            <a:ext cx="2770505" cy="674370"/>
          </a:xfrm>
          <a:prstGeom prst="rect">
            <a:avLst/>
          </a:prstGeom>
        </p:spPr>
      </p:pic>
      <p:sp>
        <p:nvSpPr>
          <p:cNvPr id="5" name="Номер слайда 5">
            <a:extLst>
              <a:ext uri="{FF2B5EF4-FFF2-40B4-BE49-F238E27FC236}">
                <a16:creationId xmlns="" xmlns:a16="http://schemas.microsoft.com/office/drawing/2014/main" id="{9284D29C-8612-E75C-8A86-0CAC6EDC838A}"/>
              </a:ext>
            </a:extLst>
          </p:cNvPr>
          <p:cNvSpPr txBox="1">
            <a:spLocks/>
          </p:cNvSpPr>
          <p:nvPr/>
        </p:nvSpPr>
        <p:spPr>
          <a:xfrm>
            <a:off x="11558636" y="6339840"/>
            <a:ext cx="42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05B722-B0CF-48BE-BE01-695C55BFCCAF}" type="slidenum">
              <a: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66B3F4AB-3D7E-C349-14AE-C51BB6234BA3}"/>
              </a:ext>
            </a:extLst>
          </p:cNvPr>
          <p:cNvSpPr txBox="1"/>
          <p:nvPr/>
        </p:nvSpPr>
        <p:spPr>
          <a:xfrm>
            <a:off x="294272" y="258065"/>
            <a:ext cx="10570952" cy="4154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lvl="0" defTabSz="628650" fontAlgn="base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defRPr/>
            </a:pPr>
            <a:r>
              <a:rPr lang="ru-RU" sz="2400" b="1" dirty="0" smtClean="0">
                <a:solidFill>
                  <a:srgbClr val="046D7E"/>
                </a:solidFill>
                <a:latin typeface="Circe Bold" panose="020B0602020203020203" pitchFamily="34" charset="-52"/>
              </a:rPr>
              <a:t>Проекты </a:t>
            </a: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нормативных правовых актов в сфере обращения с ТКО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rgbClr val="046D7E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9515105"/>
              </p:ext>
            </p:extLst>
          </p:nvPr>
        </p:nvGraphicFramePr>
        <p:xfrm>
          <a:off x="200025" y="1092665"/>
          <a:ext cx="11658600" cy="451104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323850"/>
                <a:gridCol w="2000250"/>
                <a:gridCol w="3209925"/>
                <a:gridCol w="1752600"/>
                <a:gridCol w="2695575"/>
                <a:gridCol w="1676400"/>
              </a:tblGrid>
              <a:tr h="26941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Наименование НПА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Суть НПА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Статус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Решения и сроки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Ответственный исполнитель</a:t>
                      </a:r>
                      <a:endParaRPr lang="ru-RU" sz="1600" dirty="0"/>
                    </a:p>
                  </a:txBody>
                  <a:tcPr/>
                </a:tc>
              </a:tr>
              <a:tr h="865675">
                <a:tc>
                  <a:txBody>
                    <a:bodyPr/>
                    <a:lstStyle/>
                    <a:p>
                      <a:r>
                        <a:rPr lang="ru-RU" sz="1100" dirty="0" smtClean="0"/>
                        <a:t>1.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b="1" dirty="0" smtClean="0"/>
                        <a:t>Федеральный закон </a:t>
                      </a:r>
                      <a:r>
                        <a:rPr lang="ru-RU" sz="1000" dirty="0" smtClean="0"/>
                        <a:t>«Об автомобильных дорогах и о дорожной деятельности в Российской Федерации и о внесении изменений в отдельные законодательные акты Российской Федерации»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000" dirty="0" smtClean="0"/>
                        <a:t>Распространение исключения необходимости получения специального разрешения </a:t>
                      </a:r>
                      <a:r>
                        <a:rPr lang="ru-RU" sz="1000" dirty="0" smtClean="0"/>
                        <a:t>не </a:t>
                      </a:r>
                      <a:r>
                        <a:rPr lang="ru-RU" sz="1000" dirty="0" smtClean="0"/>
                        <a:t>позволяющего осуществлять движение по автомобильным дорогам в случае превышения допустимой нагрузки на ось транспортного средства в том числе и на специальные транспортные средства, осуществляющие транспортирование </a:t>
                      </a:r>
                      <a:r>
                        <a:rPr lang="ru-RU" sz="1000" dirty="0" smtClean="0"/>
                        <a:t>ТКО либо мораторий на запрет превышения нагрузки на ось.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В разработке</a:t>
                      </a:r>
                    </a:p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На площадке Минприроды проведено совещание с Минтрансом. В качестве оптимального принят вариант </a:t>
                      </a: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моратория.</a:t>
                      </a:r>
                      <a:endParaRPr lang="ru-RU" sz="10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Необходимо поручение</a:t>
                      </a: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Заместителя Председателя Правительства Российской Федерации </a:t>
                      </a:r>
                      <a:b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Д.Н. Патрушева Минприроды России о разработке законопроекта</a:t>
                      </a:r>
                    </a:p>
                    <a:p>
                      <a:endParaRPr lang="ru-RU" sz="1000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Контрольная  дата внесения в Правительство РФ – 1 марта 2025 года</a:t>
                      </a:r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Минприроды</a:t>
                      </a: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России</a:t>
                      </a:r>
                    </a:p>
                    <a:p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Минтранс России</a:t>
                      </a:r>
                    </a:p>
                    <a:p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874643">
                <a:tc>
                  <a:txBody>
                    <a:bodyPr/>
                    <a:lstStyle/>
                    <a:p>
                      <a:r>
                        <a:rPr lang="ru-RU" sz="1100" dirty="0" smtClean="0"/>
                        <a:t>2.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b="1" dirty="0" smtClean="0"/>
                        <a:t>Федеральный закон </a:t>
                      </a:r>
                      <a:r>
                        <a:rPr lang="ru-RU" sz="1000" dirty="0" smtClean="0"/>
                        <a:t>«О внесении изменений в статью 49 Земельного кодекса Российской Федерации»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000" dirty="0" smtClean="0"/>
                        <a:t>Проектом федерального закона предложено расширить перечень случаев при которых может быть произведено изъятие земельных участков для государственных или муниципальных нужд, дополнив его основанием необходимости размещения объектов обращения с отходами производства и потребления, в том числе ТКО.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В разработке</a:t>
                      </a:r>
                    </a:p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Проводятся согласительные процедуры с заинтересованными федеральными органами исполнительной власти РФ</a:t>
                      </a:r>
                      <a:endParaRPr lang="ru-RU" sz="1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Доклад в Правительство</a:t>
                      </a: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РФ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000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Контрольная  дата направления доклада – 11 ноября 2025 года</a:t>
                      </a:r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Минприроды России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Росреестр</a:t>
                      </a:r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824617">
                <a:tc>
                  <a:txBody>
                    <a:bodyPr/>
                    <a:lstStyle/>
                    <a:p>
                      <a:endParaRPr lang="ru-RU" sz="1100" dirty="0" smtClean="0"/>
                    </a:p>
                    <a:p>
                      <a:r>
                        <a:rPr lang="ru-RU" sz="1100" dirty="0" smtClean="0"/>
                        <a:t>3</a:t>
                      </a:r>
                      <a:r>
                        <a:rPr lang="ru-RU" sz="1100" dirty="0" smtClean="0"/>
                        <a:t>.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b="1" dirty="0" smtClean="0"/>
                        <a:t>Федеральный закон </a:t>
                      </a:r>
                      <a:r>
                        <a:rPr lang="ru-RU" sz="1000" dirty="0" smtClean="0"/>
                        <a:t>«О внесении изменений в Федеральный закон «Об отходах производства и потребления» и в статью 44 Федерального закона «Об общих принципах организации публичной власти в субъектах Российской Федерации»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000" dirty="0" smtClean="0"/>
                        <a:t>Субъекты РФ наделяются полномочием по созданию и содержанию мест (площадок) накопления ТКО, за исключением установленных законодательством РФ случаев, когда такая обязанность лежит на других лицах.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В разработке </a:t>
                      </a:r>
                    </a:p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Проект федерального закона прорабатывается с заинтересованными федеральными органами исполнительной власти РФ и субъектами </a:t>
                      </a: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РФ</a:t>
                      </a:r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Доклад в Правительство</a:t>
                      </a: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РФ о концепции предлагаемого законопроекта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000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Контрольная  дата направления доклада – 16 декабря 2025 года</a:t>
                      </a:r>
                      <a:endParaRPr lang="ru-RU" sz="1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000" kern="1200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Минприроды</a:t>
                      </a: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России</a:t>
                      </a:r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081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12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177DD417-8D53-1009-E249-BE9420C7D764}"/>
              </a:ext>
            </a:extLst>
          </p:cNvPr>
          <p:cNvSpPr txBox="1">
            <a:spLocks/>
          </p:cNvSpPr>
          <p:nvPr/>
        </p:nvSpPr>
        <p:spPr>
          <a:xfrm>
            <a:off x="11760344" y="6438030"/>
            <a:ext cx="352286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60DB80-B12B-44AC-B32A-16BF32A216D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5A5755"/>
                </a:solidFill>
                <a:effectLst/>
                <a:uLnTx/>
                <a:uFillTx/>
                <a:latin typeface="Circe" panose="020B0502020203020203" pitchFamily="34" charset="-52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5A5755"/>
              </a:solidFill>
              <a:effectLst/>
              <a:uLnTx/>
              <a:uFillTx/>
              <a:latin typeface="Circe" panose="020B0502020203020203" pitchFamily="34" charset="-52"/>
              <a:ea typeface="+mn-ea"/>
              <a:cs typeface="+mn-cs"/>
            </a:endParaRPr>
          </a:p>
        </p:txBody>
      </p:sp>
      <p:pic>
        <p:nvPicPr>
          <p:cNvPr id="4" name="Изображение 37" descr="отметка страниц">
            <a:extLst>
              <a:ext uri="{FF2B5EF4-FFF2-40B4-BE49-F238E27FC236}">
                <a16:creationId xmlns="" xmlns:a16="http://schemas.microsoft.com/office/drawing/2014/main" id="{1F92ADA4-F294-3B56-DEE0-396295628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1495" y="6183630"/>
            <a:ext cx="2770505" cy="674370"/>
          </a:xfrm>
          <a:prstGeom prst="rect">
            <a:avLst/>
          </a:prstGeom>
        </p:spPr>
      </p:pic>
      <p:sp>
        <p:nvSpPr>
          <p:cNvPr id="5" name="Номер слайда 5">
            <a:extLst>
              <a:ext uri="{FF2B5EF4-FFF2-40B4-BE49-F238E27FC236}">
                <a16:creationId xmlns="" xmlns:a16="http://schemas.microsoft.com/office/drawing/2014/main" id="{9284D29C-8612-E75C-8A86-0CAC6EDC838A}"/>
              </a:ext>
            </a:extLst>
          </p:cNvPr>
          <p:cNvSpPr txBox="1">
            <a:spLocks/>
          </p:cNvSpPr>
          <p:nvPr/>
        </p:nvSpPr>
        <p:spPr>
          <a:xfrm>
            <a:off x="11558636" y="6339840"/>
            <a:ext cx="42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05B722-B0CF-48BE-BE01-695C55BFCCAF}" type="slidenum">
              <a: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66B3F4AB-3D7E-C349-14AE-C51BB6234BA3}"/>
              </a:ext>
            </a:extLst>
          </p:cNvPr>
          <p:cNvSpPr txBox="1"/>
          <p:nvPr/>
        </p:nvSpPr>
        <p:spPr>
          <a:xfrm>
            <a:off x="294272" y="258065"/>
            <a:ext cx="10570952" cy="4154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lvl="0" defTabSz="628650" fontAlgn="base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defRPr/>
            </a:pPr>
            <a:r>
              <a:rPr lang="ru-RU" sz="2400" b="1" dirty="0" smtClean="0">
                <a:solidFill>
                  <a:srgbClr val="046D7E"/>
                </a:solidFill>
                <a:latin typeface="Circe Bold" panose="020B0602020203020203" pitchFamily="34" charset="-52"/>
              </a:rPr>
              <a:t>Проекты </a:t>
            </a: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нормативных правовых актов в сфере обращения с ТКО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rgbClr val="046D7E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45345"/>
              </p:ext>
            </p:extLst>
          </p:nvPr>
        </p:nvGraphicFramePr>
        <p:xfrm>
          <a:off x="200025" y="997415"/>
          <a:ext cx="11658600" cy="335280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323850"/>
                <a:gridCol w="2000250"/>
                <a:gridCol w="3209925"/>
                <a:gridCol w="1752600"/>
                <a:gridCol w="2695575"/>
                <a:gridCol w="1676400"/>
              </a:tblGrid>
              <a:tr h="26941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Наименование НПА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Суть НПА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Статус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Решения и сроки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Ответственный исполнитель</a:t>
                      </a:r>
                      <a:endParaRPr lang="ru-RU" sz="1600" dirty="0"/>
                    </a:p>
                  </a:txBody>
                  <a:tcPr/>
                </a:tc>
              </a:tr>
              <a:tr h="877381">
                <a:tc>
                  <a:txBody>
                    <a:bodyPr/>
                    <a:lstStyle/>
                    <a:p>
                      <a:r>
                        <a:rPr lang="ru-RU" sz="1100" dirty="0" smtClean="0"/>
                        <a:t>4.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b="1" dirty="0" smtClean="0"/>
                        <a:t>Постановление Правительства РФ </a:t>
                      </a:r>
                      <a:r>
                        <a:rPr lang="ru-RU" sz="1000" dirty="0" smtClean="0"/>
                        <a:t>«О внесении изменений в Правила обустройства мест (площадок) накопления твердых коммунальных отходов и ведения их реестра, утвержденные ПП РФ от 31.08.2018 № 1039»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000" dirty="0" smtClean="0"/>
                        <a:t>Разработка единой формы реестра мест (площадок) накопления ТКО, интеграция такого реестра во ФГИС УТКО, с целью получения корректных данных о количестве существующих мест (площадок) накопления ТКО в том числе с указанием количества перспективных мест (площадок) накопления ТКО.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В разработке</a:t>
                      </a:r>
                      <a:r>
                        <a:rPr lang="ru-RU" sz="1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Проводятся работы по подготовке текста </a:t>
                      </a: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проекта </a:t>
                      </a: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Постановления </a:t>
                      </a:r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baseline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Контрольная  </a:t>
                      </a:r>
                      <a:r>
                        <a:rPr lang="ru-RU" sz="10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дата внесения в Правительство РФ – 1 апреля 2025 года</a:t>
                      </a:r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Минприроды России</a:t>
                      </a:r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184662">
                <a:tc>
                  <a:txBody>
                    <a:bodyPr/>
                    <a:lstStyle/>
                    <a:p>
                      <a:r>
                        <a:rPr lang="ru-RU" sz="1100" dirty="0" smtClean="0"/>
                        <a:t>5.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b="1" dirty="0" smtClean="0"/>
                        <a:t>Постановление Правительства РФ </a:t>
                      </a:r>
                      <a:r>
                        <a:rPr lang="ru-RU" sz="1000" dirty="0" smtClean="0"/>
                        <a:t>«О внесении изменения в Основы ценообразования в области обращения с твердыми коммунальными отходами»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000" dirty="0" smtClean="0"/>
                        <a:t>Изменения в Основы ценообразования в области обращению с ТКО, утвержденные постановлением Правительства РФ от 30.05.2016 № 484, в  целях учета в тарифах региональных операторов по обращению с ТКО расходов на транспортирование ТКО ,а так</a:t>
                      </a:r>
                      <a:r>
                        <a:rPr lang="ru-RU" sz="1000" baseline="0" dirty="0" smtClean="0"/>
                        <a:t> же</a:t>
                      </a:r>
                      <a:r>
                        <a:rPr lang="ru-RU" sz="1000" dirty="0" smtClean="0"/>
                        <a:t> возможность принятия высшим должностным лицом субъекта РФ разового решения об изменении расходов регионального оператора на транспортирование ТКО на очередной год регулирования тарифов.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0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Принято</a:t>
                      </a:r>
                      <a:r>
                        <a:rPr lang="ru-RU" sz="1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постановление Правительства РФ от 1 октября 2024 г. № 1318 «О внесении изменений в постановление Правительства Российской Федерации от 30 мая 2016 г. № 484»</a:t>
                      </a:r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Не требуются</a:t>
                      </a:r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ru-RU" sz="1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6B3F4AB-3D7E-C349-14AE-C51BB6234BA3}"/>
              </a:ext>
            </a:extLst>
          </p:cNvPr>
          <p:cNvSpPr txBox="1"/>
          <p:nvPr/>
        </p:nvSpPr>
        <p:spPr>
          <a:xfrm>
            <a:off x="10235202" y="172340"/>
            <a:ext cx="1877428" cy="7360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8731" lvl="0" defTabSz="628650" fontAlgn="base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defRPr/>
            </a:pPr>
            <a:r>
              <a:rPr lang="ru-RU" sz="2400" b="1" dirty="0" smtClean="0">
                <a:solidFill>
                  <a:schemeClr val="bg1"/>
                </a:solidFill>
                <a:latin typeface="Circe Bold" panose="020B0602020203020203" pitchFamily="34" charset="-52"/>
              </a:rPr>
              <a:t>П</a:t>
            </a:r>
          </a:p>
          <a:p>
            <a:pPr marL="8731" lvl="0" defTabSz="628650" fontAlgn="base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defRPr/>
            </a:pP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7890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0DB80-B12B-44AC-B32A-16BF32A216DB}" type="slidenum">
              <a:rPr lang="ru-RU" smtClean="0"/>
              <a:t>2</a:t>
            </a:fld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B3F4AB-3D7E-C349-14AE-C51BB6234BA3}"/>
              </a:ext>
            </a:extLst>
          </p:cNvPr>
          <p:cNvSpPr txBox="1"/>
          <p:nvPr/>
        </p:nvSpPr>
        <p:spPr>
          <a:xfrm>
            <a:off x="294272" y="258065"/>
            <a:ext cx="10570952" cy="7232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marR="0" lvl="0" indent="0" algn="l" defTabSz="628650" rtl="0" eaLnBrk="1" fontAlgn="base" latinLnBrk="0" hangingPunct="1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/>
            </a:r>
            <a:b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</a:b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Создание региональных штабов 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rgbClr val="046D7E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06162" y="1252331"/>
            <a:ext cx="2741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</a:rPr>
              <a:t>89 субъектов РФ</a:t>
            </a:r>
            <a:endParaRPr lang="ru-RU" sz="2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4251467"/>
              </p:ext>
            </p:extLst>
          </p:nvPr>
        </p:nvGraphicFramePr>
        <p:xfrm>
          <a:off x="1089768" y="1975973"/>
          <a:ext cx="9222170" cy="35462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907132"/>
                <a:gridCol w="1315038"/>
              </a:tblGrid>
              <a:tr h="88655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Создан Штаб под председательством Главы региона</a:t>
                      </a:r>
                      <a:endParaRPr lang="ru-RU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ru-RU" sz="3200" b="1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36</a:t>
                      </a:r>
                      <a:endParaRPr lang="ru-RU" sz="3200" b="1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88655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Создан Штаб</a:t>
                      </a:r>
                      <a:r>
                        <a:rPr lang="ru-RU" sz="2400" baseline="0" dirty="0" smtClean="0"/>
                        <a:t> </a:t>
                      </a:r>
                      <a:r>
                        <a:rPr lang="ru-RU" sz="2400" dirty="0" smtClean="0"/>
                        <a:t>без председательства Главы региона</a:t>
                      </a:r>
                      <a:endParaRPr lang="ru-RU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ru-RU" sz="3200" b="1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14</a:t>
                      </a:r>
                      <a:endParaRPr lang="ru-RU" sz="3200" b="1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88655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Отсрочка в связи</a:t>
                      </a:r>
                      <a:r>
                        <a:rPr lang="ru-RU" sz="2400" baseline="0" dirty="0" smtClean="0"/>
                        <a:t> с выборами</a:t>
                      </a:r>
                      <a:endParaRPr lang="ru-RU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ru-RU" sz="3200" b="1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15</a:t>
                      </a:r>
                      <a:endParaRPr lang="ru-RU" sz="3200" b="1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88655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Штаб не создан</a:t>
                      </a:r>
                      <a:endParaRPr lang="ru-RU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ru-RU" sz="3200" b="1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24</a:t>
                      </a:r>
                      <a:endParaRPr lang="ru-RU" sz="3200" b="1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</a:tbl>
          </a:graphicData>
        </a:graphic>
      </p:graphicFrame>
      <p:cxnSp>
        <p:nvCxnSpPr>
          <p:cNvPr id="7" name="Прямая соединительная линия 6"/>
          <p:cNvCxnSpPr/>
          <p:nvPr/>
        </p:nvCxnSpPr>
        <p:spPr>
          <a:xfrm>
            <a:off x="1212573" y="1856630"/>
            <a:ext cx="7673009" cy="7951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flipH="1">
            <a:off x="8676860" y="2130950"/>
            <a:ext cx="11927" cy="3124863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Номер слайда 2">
            <a:extLst>
              <a:ext uri="{FF2B5EF4-FFF2-40B4-BE49-F238E27FC236}">
                <a16:creationId xmlns:a16="http://schemas.microsoft.com/office/drawing/2014/main" xmlns="" id="{177DD417-8D53-1009-E249-BE9420C7D764}"/>
              </a:ext>
            </a:extLst>
          </p:cNvPr>
          <p:cNvSpPr txBox="1">
            <a:spLocks/>
          </p:cNvSpPr>
          <p:nvPr/>
        </p:nvSpPr>
        <p:spPr>
          <a:xfrm>
            <a:off x="11760344" y="6438030"/>
            <a:ext cx="352286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60DB80-B12B-44AC-B32A-16BF32A216D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5A5755"/>
                </a:solidFill>
                <a:effectLst/>
                <a:uLnTx/>
                <a:uFillTx/>
                <a:latin typeface="Circe" panose="020B0502020203020203" pitchFamily="34" charset="-52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5A5755"/>
              </a:solidFill>
              <a:effectLst/>
              <a:uLnTx/>
              <a:uFillTx/>
              <a:latin typeface="Circe" panose="020B0502020203020203" pitchFamily="34" charset="-52"/>
              <a:ea typeface="+mn-ea"/>
              <a:cs typeface="+mn-cs"/>
            </a:endParaRPr>
          </a:p>
        </p:txBody>
      </p:sp>
      <p:pic>
        <p:nvPicPr>
          <p:cNvPr id="11" name="Изображение 37" descr="отметка страниц">
            <a:extLst>
              <a:ext uri="{FF2B5EF4-FFF2-40B4-BE49-F238E27FC236}">
                <a16:creationId xmlns:a16="http://schemas.microsoft.com/office/drawing/2014/main" xmlns="" id="{1F92ADA4-F294-3B56-DEE0-396295628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1495" y="6183630"/>
            <a:ext cx="2770505" cy="674370"/>
          </a:xfrm>
          <a:prstGeom prst="rect">
            <a:avLst/>
          </a:prstGeom>
        </p:spPr>
      </p:pic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xmlns="" id="{9284D29C-8612-E75C-8A86-0CAC6EDC838A}"/>
              </a:ext>
            </a:extLst>
          </p:cNvPr>
          <p:cNvSpPr txBox="1">
            <a:spLocks/>
          </p:cNvSpPr>
          <p:nvPr/>
        </p:nvSpPr>
        <p:spPr>
          <a:xfrm>
            <a:off x="11558636" y="6339840"/>
            <a:ext cx="42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05B722-B0CF-48BE-BE01-695C55BFCCAF}" type="slidenum">
              <a: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574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55744" y="6454540"/>
            <a:ext cx="2743200" cy="365125"/>
          </a:xfrm>
        </p:spPr>
        <p:txBody>
          <a:bodyPr/>
          <a:lstStyle/>
          <a:p>
            <a:fld id="{4560DB80-B12B-44AC-B32A-16BF32A216DB}" type="slidenum">
              <a:rPr lang="ru-RU" smtClean="0"/>
              <a:t>3</a:t>
            </a:fld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B3F4AB-3D7E-C349-14AE-C51BB6234BA3}"/>
              </a:ext>
            </a:extLst>
          </p:cNvPr>
          <p:cNvSpPr txBox="1"/>
          <p:nvPr/>
        </p:nvSpPr>
        <p:spPr>
          <a:xfrm>
            <a:off x="294272" y="258065"/>
            <a:ext cx="10570952" cy="7232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marR="0" lvl="0" indent="0" algn="l" defTabSz="628650" rtl="0" eaLnBrk="1" fontAlgn="base" latinLnBrk="0" hangingPunct="1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/>
            </a:r>
            <a:b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</a:b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Создание региональных штабов 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rgbClr val="046D7E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xmlns="" id="{AF557323-7825-233A-CF8C-3B2226B313D3}"/>
              </a:ext>
            </a:extLst>
          </p:cNvPr>
          <p:cNvSpPr/>
          <p:nvPr/>
        </p:nvSpPr>
        <p:spPr>
          <a:xfrm rot="16200000">
            <a:off x="5322092" y="-3450816"/>
            <a:ext cx="1706200" cy="10766893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Номер слайда 2">
            <a:extLst>
              <a:ext uri="{FF2B5EF4-FFF2-40B4-BE49-F238E27FC236}">
                <a16:creationId xmlns:a16="http://schemas.microsoft.com/office/drawing/2014/main" xmlns="" id="{177DD417-8D53-1009-E249-BE9420C7D764}"/>
              </a:ext>
            </a:extLst>
          </p:cNvPr>
          <p:cNvSpPr txBox="1">
            <a:spLocks/>
          </p:cNvSpPr>
          <p:nvPr/>
        </p:nvSpPr>
        <p:spPr>
          <a:xfrm>
            <a:off x="11805488" y="6536220"/>
            <a:ext cx="352286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60DB80-B12B-44AC-B32A-16BF32A216D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5A5755"/>
                </a:solidFill>
                <a:effectLst/>
                <a:uLnTx/>
                <a:uFillTx/>
                <a:latin typeface="Circe" panose="020B0502020203020203" pitchFamily="34" charset="-52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5A5755"/>
              </a:solidFill>
              <a:effectLst/>
              <a:uLnTx/>
              <a:uFillTx/>
              <a:latin typeface="Circe" panose="020B0502020203020203" pitchFamily="34" charset="-52"/>
              <a:ea typeface="+mn-ea"/>
              <a:cs typeface="+mn-cs"/>
            </a:endParaRPr>
          </a:p>
        </p:txBody>
      </p:sp>
      <p:pic>
        <p:nvPicPr>
          <p:cNvPr id="6" name="Изображение 37" descr="отметка страниц">
            <a:extLst>
              <a:ext uri="{FF2B5EF4-FFF2-40B4-BE49-F238E27FC236}">
                <a16:creationId xmlns:a16="http://schemas.microsoft.com/office/drawing/2014/main" xmlns="" id="{1F92ADA4-F294-3B56-DEE0-396295628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66639" y="6281820"/>
            <a:ext cx="2770505" cy="674370"/>
          </a:xfrm>
          <a:prstGeom prst="rect">
            <a:avLst/>
          </a:prstGeom>
        </p:spPr>
      </p:pic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xmlns="" id="{9284D29C-8612-E75C-8A86-0CAC6EDC838A}"/>
              </a:ext>
            </a:extLst>
          </p:cNvPr>
          <p:cNvSpPr txBox="1">
            <a:spLocks/>
          </p:cNvSpPr>
          <p:nvPr/>
        </p:nvSpPr>
        <p:spPr>
          <a:xfrm>
            <a:off x="11603780" y="6438030"/>
            <a:ext cx="42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05B722-B0CF-48BE-BE01-695C55BFCCAF}" type="slidenum">
              <a: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FDAD748-E924-42A0-9E49-EBDDB8BB2317}"/>
              </a:ext>
            </a:extLst>
          </p:cNvPr>
          <p:cNvSpPr txBox="1"/>
          <p:nvPr/>
        </p:nvSpPr>
        <p:spPr>
          <a:xfrm>
            <a:off x="9977490" y="1096755"/>
            <a:ext cx="1748802" cy="297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36</a:t>
            </a:r>
            <a:r>
              <a:rPr kumimoji="0" lang="ru-RU" sz="1100" b="0" i="0" u="none" strike="noStrike" kern="1200" cap="none" spc="0" normalizeH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субъекта </a:t>
            </a: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РФ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(</a:t>
            </a: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36 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D95A60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BEFF009-6789-0DCE-F770-630423AF240C}"/>
              </a:ext>
            </a:extLst>
          </p:cNvPr>
          <p:cNvSpPr txBox="1"/>
          <p:nvPr/>
        </p:nvSpPr>
        <p:spPr>
          <a:xfrm>
            <a:off x="863844" y="1059767"/>
            <a:ext cx="3812443" cy="297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</a:rPr>
              <a:t>Штаб создан </a:t>
            </a: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</a:rPr>
              <a:t>под председательством</a:t>
            </a:r>
            <a:r>
              <a:rPr kumimoji="0" lang="ru-RU" sz="12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</a:rPr>
              <a:t> </a:t>
            </a:r>
            <a:r>
              <a:rPr lang="ru-RU" sz="1200" b="1" noProof="0" dirty="0" smtClean="0">
                <a:latin typeface="Circe Bold" panose="020B0602020203020203" pitchFamily="34" charset="-52"/>
              </a:rPr>
              <a:t>Главы</a:t>
            </a:r>
            <a:endParaRPr kumimoji="0" lang="ru-RU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irce Bold" panose="020B0602020203020203" pitchFamily="34" charset="-52"/>
            </a:endParaRPr>
          </a:p>
        </p:txBody>
      </p:sp>
      <p:pic>
        <p:nvPicPr>
          <p:cNvPr id="1026" name="Picture 2" descr="C:\Users\m.d.mironova\Desktop\free-icon-document-758896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66" y="1453242"/>
            <a:ext cx="850790" cy="850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xmlns="" id="{AF557323-7825-233A-CF8C-3B2226B313D3}"/>
              </a:ext>
            </a:extLst>
          </p:cNvPr>
          <p:cNvSpPr/>
          <p:nvPr/>
        </p:nvSpPr>
        <p:spPr>
          <a:xfrm rot="16200000">
            <a:off x="8309797" y="1355088"/>
            <a:ext cx="1706200" cy="479148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xmlns="" id="{AF557323-7825-233A-CF8C-3B2226B313D3}"/>
              </a:ext>
            </a:extLst>
          </p:cNvPr>
          <p:cNvSpPr/>
          <p:nvPr/>
        </p:nvSpPr>
        <p:spPr>
          <a:xfrm rot="16200000">
            <a:off x="5322090" y="201483"/>
            <a:ext cx="1706200" cy="10766893"/>
          </a:xfrm>
          <a:prstGeom prst="rect">
            <a:avLst/>
          </a:prstGeom>
          <a:solidFill>
            <a:srgbClr val="F8E0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027" name="Picture 3" descr="C:\Users\m.d.mironova\Desktop\free-icon-deadline-4486087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591" y="3317482"/>
            <a:ext cx="866692" cy="866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m.d.mironova\Desktop\free-icon-delete-15141084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66" y="5040609"/>
            <a:ext cx="982313" cy="982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7226F00C-4232-F16A-68EC-892A324F58A8}"/>
              </a:ext>
            </a:extLst>
          </p:cNvPr>
          <p:cNvSpPr txBox="1"/>
          <p:nvPr/>
        </p:nvSpPr>
        <p:spPr>
          <a:xfrm>
            <a:off x="6900751" y="2962079"/>
            <a:ext cx="3400173" cy="2205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sz="1200" b="1" dirty="0">
                <a:latin typeface="Circe Bold" panose="020B0602020203020203" pitchFamily="34" charset="-52"/>
              </a:rPr>
              <a:t>Отсрочка</a:t>
            </a:r>
            <a:r>
              <a:rPr kumimoji="0" lang="ru-RU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</a:rPr>
              <a:t> </a:t>
            </a: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</a:rPr>
              <a:t>в </a:t>
            </a:r>
            <a:r>
              <a:rPr kumimoji="0" lang="ru-RU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</a:rPr>
              <a:t>связи с выборами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552505" y="3194452"/>
            <a:ext cx="220765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ctr"/>
            <a:r>
              <a:rPr lang="ru-RU" sz="1050" dirty="0"/>
              <a:t>Астраханская область</a:t>
            </a:r>
          </a:p>
          <a:p>
            <a:pPr fontAlgn="ctr"/>
            <a:r>
              <a:rPr lang="ru-RU" sz="1050" dirty="0"/>
              <a:t>Волгоградская область</a:t>
            </a:r>
          </a:p>
          <a:p>
            <a:pPr fontAlgn="ctr"/>
            <a:r>
              <a:rPr lang="ru-RU" sz="1050" dirty="0"/>
              <a:t>Вологодская </a:t>
            </a:r>
            <a:r>
              <a:rPr lang="ru-RU" sz="1050" dirty="0" smtClean="0"/>
              <a:t>область</a:t>
            </a:r>
          </a:p>
          <a:p>
            <a:pPr fontAlgn="ctr"/>
            <a:r>
              <a:rPr lang="ru-RU" sz="1050" dirty="0"/>
              <a:t>Кабардино-Балкарская </a:t>
            </a:r>
            <a:r>
              <a:rPr lang="ru-RU" sz="1050" dirty="0" smtClean="0"/>
              <a:t>Республика</a:t>
            </a:r>
            <a:endParaRPr lang="ru-RU" sz="1050" dirty="0"/>
          </a:p>
          <a:p>
            <a:pPr fontAlgn="ctr"/>
            <a:r>
              <a:rPr lang="ru-RU" sz="1050" dirty="0"/>
              <a:t>Калининградская область</a:t>
            </a:r>
          </a:p>
          <a:p>
            <a:pPr fontAlgn="ctr"/>
            <a:r>
              <a:rPr lang="ru-RU" sz="1050" dirty="0" smtClean="0"/>
              <a:t>Кемеровская область-Кузбасс</a:t>
            </a:r>
          </a:p>
          <a:p>
            <a:pPr fontAlgn="ctr"/>
            <a:r>
              <a:rPr lang="ru-RU" sz="1050" dirty="0" smtClean="0"/>
              <a:t>Курганская область</a:t>
            </a:r>
          </a:p>
          <a:p>
            <a:pPr fontAlgn="ctr"/>
            <a:r>
              <a:rPr lang="ru-RU" sz="1050" dirty="0" smtClean="0"/>
              <a:t>Курская область</a:t>
            </a:r>
            <a:endParaRPr lang="ru-RU" sz="1050" dirty="0"/>
          </a:p>
        </p:txBody>
      </p:sp>
      <p:sp>
        <p:nvSpPr>
          <p:cNvPr id="28" name="TextBox 27"/>
          <p:cNvSpPr txBox="1"/>
          <p:nvPr/>
        </p:nvSpPr>
        <p:spPr>
          <a:xfrm>
            <a:off x="9710456" y="3160806"/>
            <a:ext cx="202384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ctr"/>
            <a:r>
              <a:rPr lang="ru-RU" sz="1050" dirty="0"/>
              <a:t>Мурманская </a:t>
            </a:r>
            <a:r>
              <a:rPr lang="ru-RU" sz="1050" dirty="0" smtClean="0"/>
              <a:t>область</a:t>
            </a:r>
          </a:p>
          <a:p>
            <a:pPr fontAlgn="ctr"/>
            <a:r>
              <a:rPr lang="ru-RU" sz="1050" dirty="0" smtClean="0"/>
              <a:t>Оренбургская область</a:t>
            </a:r>
          </a:p>
          <a:p>
            <a:pPr fontAlgn="ctr"/>
            <a:r>
              <a:rPr lang="ru-RU" sz="1050" dirty="0" smtClean="0"/>
              <a:t>Республика </a:t>
            </a:r>
            <a:r>
              <a:rPr lang="ru-RU" sz="1050" dirty="0"/>
              <a:t>Алтай</a:t>
            </a:r>
          </a:p>
          <a:p>
            <a:pPr fontAlgn="ctr"/>
            <a:r>
              <a:rPr lang="ru-RU" sz="1050" dirty="0" smtClean="0"/>
              <a:t>Республика Башкортостан</a:t>
            </a:r>
          </a:p>
          <a:p>
            <a:pPr fontAlgn="ctr"/>
            <a:r>
              <a:rPr lang="ru-RU" sz="1050" dirty="0" smtClean="0"/>
              <a:t>Республика Калмыкия</a:t>
            </a:r>
          </a:p>
          <a:p>
            <a:pPr fontAlgn="ctr"/>
            <a:r>
              <a:rPr lang="ru-RU" sz="1050" dirty="0" smtClean="0"/>
              <a:t>Ставропольский край</a:t>
            </a:r>
          </a:p>
          <a:p>
            <a:pPr fontAlgn="ctr"/>
            <a:r>
              <a:rPr lang="ru-RU" sz="1050" dirty="0" smtClean="0"/>
              <a:t>Хабаровский край</a:t>
            </a:r>
          </a:p>
          <a:p>
            <a:pPr fontAlgn="ctr"/>
            <a:endParaRPr lang="ru-RU" sz="1050" dirty="0"/>
          </a:p>
          <a:p>
            <a:endParaRPr lang="ru-RU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EA63C1E7-5892-A24E-B7FB-CC8DD6CB4D0B}"/>
              </a:ext>
            </a:extLst>
          </p:cNvPr>
          <p:cNvSpPr txBox="1"/>
          <p:nvPr/>
        </p:nvSpPr>
        <p:spPr>
          <a:xfrm>
            <a:off x="1048424" y="4755916"/>
            <a:ext cx="2721579" cy="297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Штаб не создан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483542" y="4833712"/>
            <a:ext cx="1947969" cy="14619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" dirty="0" smtClean="0"/>
              <a:t>Белгородская область</a:t>
            </a:r>
          </a:p>
          <a:p>
            <a:r>
              <a:rPr lang="ru-RU" sz="1000" dirty="0" smtClean="0"/>
              <a:t>Москва</a:t>
            </a:r>
          </a:p>
          <a:p>
            <a:r>
              <a:rPr lang="ru-RU" sz="1000" dirty="0" smtClean="0"/>
              <a:t>Севастополь</a:t>
            </a:r>
          </a:p>
          <a:p>
            <a:r>
              <a:rPr lang="ru-RU" sz="1000" dirty="0" smtClean="0"/>
              <a:t>Донецкая Народная Республика</a:t>
            </a:r>
          </a:p>
          <a:p>
            <a:r>
              <a:rPr lang="ru-RU" sz="1000" dirty="0" smtClean="0"/>
              <a:t>Запорожская область</a:t>
            </a:r>
          </a:p>
          <a:p>
            <a:r>
              <a:rPr lang="ru-RU" sz="1000" dirty="0" smtClean="0"/>
              <a:t>Кировская область</a:t>
            </a:r>
          </a:p>
          <a:p>
            <a:r>
              <a:rPr lang="ru-RU" sz="1000" dirty="0" smtClean="0"/>
              <a:t>Ленинградская область</a:t>
            </a:r>
          </a:p>
          <a:p>
            <a:r>
              <a:rPr lang="ru-RU" sz="1000" dirty="0" smtClean="0"/>
              <a:t>Ненецкий автономный округ</a:t>
            </a:r>
          </a:p>
          <a:p>
            <a:endParaRPr lang="ru-RU" sz="900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5159425" y="4822203"/>
            <a:ext cx="2177065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 smtClean="0"/>
              <a:t>Луганская Народная Республика</a:t>
            </a:r>
          </a:p>
          <a:p>
            <a:r>
              <a:rPr lang="ru-RU" sz="1000" dirty="0" smtClean="0"/>
              <a:t>Магаданская область</a:t>
            </a:r>
          </a:p>
          <a:p>
            <a:r>
              <a:rPr lang="ru-RU" sz="1000" dirty="0" smtClean="0"/>
              <a:t>Московская область</a:t>
            </a:r>
          </a:p>
          <a:p>
            <a:r>
              <a:rPr lang="ru-RU" sz="1000" dirty="0" smtClean="0"/>
              <a:t>Новосибирская область</a:t>
            </a:r>
          </a:p>
          <a:p>
            <a:r>
              <a:rPr lang="ru-RU" sz="1000" dirty="0" smtClean="0"/>
              <a:t>Пермский край</a:t>
            </a:r>
          </a:p>
          <a:p>
            <a:r>
              <a:rPr lang="ru-RU" sz="1000" dirty="0" smtClean="0"/>
              <a:t>Псковская область</a:t>
            </a:r>
          </a:p>
          <a:p>
            <a:r>
              <a:rPr lang="ru-RU" sz="1000" dirty="0" smtClean="0"/>
              <a:t>Республика Бурятия</a:t>
            </a:r>
          </a:p>
          <a:p>
            <a:r>
              <a:rPr lang="ru-RU" sz="1000" dirty="0" smtClean="0"/>
              <a:t>Республика Дагестан</a:t>
            </a:r>
          </a:p>
          <a:p>
            <a:r>
              <a:rPr lang="ru-RU" sz="1000" dirty="0" smtClean="0"/>
              <a:t>Республика Северная Осетия</a:t>
            </a:r>
          </a:p>
          <a:p>
            <a:endParaRPr lang="ru-RU" sz="900" dirty="0" smtClean="0"/>
          </a:p>
        </p:txBody>
      </p:sp>
      <p:sp>
        <p:nvSpPr>
          <p:cNvPr id="32" name="TextBox 31"/>
          <p:cNvSpPr txBox="1"/>
          <p:nvPr/>
        </p:nvSpPr>
        <p:spPr>
          <a:xfrm>
            <a:off x="8347989" y="4822203"/>
            <a:ext cx="21570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 smtClean="0"/>
              <a:t>Республика Тыва</a:t>
            </a:r>
          </a:p>
          <a:p>
            <a:r>
              <a:rPr lang="ru-RU" sz="1000" dirty="0" smtClean="0"/>
              <a:t>Рязанская область</a:t>
            </a:r>
          </a:p>
          <a:p>
            <a:r>
              <a:rPr lang="ru-RU" sz="1000" dirty="0" smtClean="0"/>
              <a:t>Саратовская область</a:t>
            </a:r>
          </a:p>
          <a:p>
            <a:r>
              <a:rPr lang="ru-RU" sz="1000" dirty="0" smtClean="0"/>
              <a:t>Смоленская область</a:t>
            </a:r>
          </a:p>
          <a:p>
            <a:r>
              <a:rPr lang="ru-RU" sz="1000" dirty="0" smtClean="0"/>
              <a:t>Удмуртская Республика</a:t>
            </a:r>
          </a:p>
          <a:p>
            <a:r>
              <a:rPr lang="ru-RU" sz="1000" dirty="0" smtClean="0"/>
              <a:t>Херсонская область</a:t>
            </a:r>
          </a:p>
          <a:p>
            <a:r>
              <a:rPr lang="ru-RU" sz="1000" dirty="0" smtClean="0"/>
              <a:t>Ярославская область</a:t>
            </a:r>
          </a:p>
          <a:p>
            <a:endParaRPr lang="ru-RU" sz="1000" dirty="0" smtClean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DFD057F3-8DF9-5A0E-FC84-29122FF0D5A9}"/>
              </a:ext>
            </a:extLst>
          </p:cNvPr>
          <p:cNvSpPr txBox="1"/>
          <p:nvPr/>
        </p:nvSpPr>
        <p:spPr>
          <a:xfrm>
            <a:off x="9916688" y="2912066"/>
            <a:ext cx="1817609" cy="297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15 </a:t>
            </a: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субъектов РФ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 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(</a:t>
            </a:r>
            <a:r>
              <a:rPr kumimoji="0" lang="ru-RU" sz="1100" b="0" i="0" u="none" strike="noStrike" kern="1200" cap="none" spc="0" normalizeH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16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D95A60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726D716D-9179-4848-CB2D-3846EC50EE08}"/>
              </a:ext>
            </a:extLst>
          </p:cNvPr>
          <p:cNvSpPr txBox="1"/>
          <p:nvPr/>
        </p:nvSpPr>
        <p:spPr>
          <a:xfrm>
            <a:off x="9821312" y="4673444"/>
            <a:ext cx="1912985" cy="297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sz="1100" noProof="0" dirty="0" smtClean="0">
                <a:solidFill>
                  <a:srgbClr val="D95A60"/>
                </a:solidFill>
                <a:latin typeface="Circe Bold" panose="020B0602020203020203" pitchFamily="34" charset="-52"/>
              </a:rPr>
              <a:t>24</a:t>
            </a: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 субъекта </a:t>
            </a: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РФ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 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(</a:t>
            </a: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 32 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%)</a:t>
            </a: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 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D95A60"/>
              </a:solidFill>
              <a:effectLst/>
              <a:uLnTx/>
              <a:uFillTx/>
              <a:latin typeface="Circe Bold" panose="020B0602020203020203" pitchFamily="34" charset="-52"/>
            </a:endParaRPr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xmlns="" id="{AF557323-7825-233A-CF8C-3B2226B313D3}"/>
              </a:ext>
            </a:extLst>
          </p:cNvPr>
          <p:cNvSpPr/>
          <p:nvPr/>
        </p:nvSpPr>
        <p:spPr>
          <a:xfrm rot="16200000">
            <a:off x="2334385" y="1355087"/>
            <a:ext cx="1706200" cy="4791481"/>
          </a:xfrm>
          <a:prstGeom prst="rect">
            <a:avLst/>
          </a:prstGeom>
          <a:solidFill>
            <a:srgbClr val="FFF6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58655C46-5F4B-C4ED-165F-FC144D18824F}"/>
              </a:ext>
            </a:extLst>
          </p:cNvPr>
          <p:cNvSpPr txBox="1"/>
          <p:nvPr/>
        </p:nvSpPr>
        <p:spPr>
          <a:xfrm>
            <a:off x="973622" y="2912066"/>
            <a:ext cx="3702665" cy="297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</a:rPr>
              <a:t>Штаб создан </a:t>
            </a:r>
            <a:r>
              <a:rPr lang="ru-RU" sz="1200" b="1" dirty="0" smtClean="0">
                <a:latin typeface="Circe Bold" panose="020B0602020203020203" pitchFamily="34" charset="-52"/>
              </a:rPr>
              <a:t>без председательства </a:t>
            </a:r>
            <a:r>
              <a:rPr kumimoji="0" lang="ru-RU" sz="12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</a:rPr>
              <a:t>Главы</a:t>
            </a:r>
            <a:endParaRPr kumimoji="0" lang="ru-RU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irce Bold" panose="020B0602020203020203" pitchFamily="34" charset="-52"/>
            </a:endParaRPr>
          </a:p>
        </p:txBody>
      </p:sp>
      <p:pic>
        <p:nvPicPr>
          <p:cNvPr id="39" name="Picture 4" descr="C:\Users\m.d.mironova\Desktop\free-icon-file-and-folder-6802306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188" y="3156958"/>
            <a:ext cx="942230" cy="94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/>
          <p:cNvSpPr txBox="1"/>
          <p:nvPr/>
        </p:nvSpPr>
        <p:spPr>
          <a:xfrm>
            <a:off x="1229880" y="3197421"/>
            <a:ext cx="1636987" cy="15004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ctr"/>
            <a:r>
              <a:rPr lang="ru-RU" sz="1050" dirty="0" smtClean="0"/>
              <a:t>Санкт-Петербург</a:t>
            </a:r>
          </a:p>
          <a:p>
            <a:pPr fontAlgn="ctr"/>
            <a:r>
              <a:rPr lang="ru-RU" sz="1050" dirty="0" smtClean="0"/>
              <a:t>Красноярская край</a:t>
            </a:r>
          </a:p>
          <a:p>
            <a:pPr fontAlgn="ctr"/>
            <a:r>
              <a:rPr lang="ru-RU" sz="1050" dirty="0" smtClean="0"/>
              <a:t>Липецкая область</a:t>
            </a:r>
          </a:p>
          <a:p>
            <a:pPr fontAlgn="ctr"/>
            <a:r>
              <a:rPr lang="ru-RU" sz="1050" dirty="0" smtClean="0"/>
              <a:t>Республика Адыгея</a:t>
            </a:r>
          </a:p>
          <a:p>
            <a:pPr fontAlgn="ctr"/>
            <a:r>
              <a:rPr lang="ru-RU" sz="1050" dirty="0" smtClean="0"/>
              <a:t>Республика Коми</a:t>
            </a:r>
          </a:p>
          <a:p>
            <a:pPr fontAlgn="ctr"/>
            <a:r>
              <a:rPr lang="ru-RU" sz="1050" dirty="0" smtClean="0"/>
              <a:t>Республика Мордовия</a:t>
            </a:r>
          </a:p>
          <a:p>
            <a:pPr fontAlgn="ctr"/>
            <a:r>
              <a:rPr lang="ru-RU" sz="1050" dirty="0" smtClean="0"/>
              <a:t>Республика Саха (Якутия)</a:t>
            </a:r>
            <a:endParaRPr lang="ru-RU" sz="1050" dirty="0"/>
          </a:p>
          <a:p>
            <a:endParaRPr lang="ru-RU" dirty="0"/>
          </a:p>
        </p:txBody>
      </p:sp>
      <p:sp>
        <p:nvSpPr>
          <p:cNvPr id="41" name="TextBox 40"/>
          <p:cNvSpPr txBox="1"/>
          <p:nvPr/>
        </p:nvSpPr>
        <p:spPr>
          <a:xfrm>
            <a:off x="3651051" y="3174337"/>
            <a:ext cx="182050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ctr"/>
            <a:r>
              <a:rPr lang="ru-RU" sz="1100" dirty="0" smtClean="0"/>
              <a:t>Республика Татарстан</a:t>
            </a:r>
          </a:p>
          <a:p>
            <a:pPr fontAlgn="ctr"/>
            <a:r>
              <a:rPr lang="ru-RU" sz="1100" dirty="0" smtClean="0"/>
              <a:t>Самарская область</a:t>
            </a:r>
          </a:p>
          <a:p>
            <a:pPr fontAlgn="ctr"/>
            <a:r>
              <a:rPr lang="ru-RU" sz="1100" dirty="0" smtClean="0"/>
              <a:t>Свердловская область</a:t>
            </a:r>
          </a:p>
          <a:p>
            <a:pPr fontAlgn="ctr"/>
            <a:r>
              <a:rPr lang="ru-RU" sz="1100" dirty="0" smtClean="0"/>
              <a:t>Томская область</a:t>
            </a:r>
          </a:p>
          <a:p>
            <a:pPr fontAlgn="ctr"/>
            <a:r>
              <a:rPr lang="ru-RU" sz="1100" dirty="0" smtClean="0"/>
              <a:t>Тульская область</a:t>
            </a:r>
          </a:p>
          <a:p>
            <a:pPr fontAlgn="ctr"/>
            <a:r>
              <a:rPr lang="ru-RU" sz="1100" dirty="0"/>
              <a:t>Тверская </a:t>
            </a:r>
            <a:r>
              <a:rPr lang="ru-RU" sz="1100" dirty="0" smtClean="0"/>
              <a:t>область</a:t>
            </a:r>
          </a:p>
          <a:p>
            <a:pPr fontAlgn="ctr"/>
            <a:r>
              <a:rPr lang="ru-RU" sz="1100" dirty="0" smtClean="0"/>
              <a:t>Чеченская Республика</a:t>
            </a:r>
          </a:p>
          <a:p>
            <a:pPr fontAlgn="ctr"/>
            <a:endParaRPr lang="ru-RU" sz="1100" dirty="0"/>
          </a:p>
          <a:p>
            <a:endParaRPr lang="ru-RU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C64AECF3-172D-D10C-854B-7749E69402E5}"/>
              </a:ext>
            </a:extLst>
          </p:cNvPr>
          <p:cNvSpPr txBox="1"/>
          <p:nvPr/>
        </p:nvSpPr>
        <p:spPr>
          <a:xfrm>
            <a:off x="3924199" y="2895259"/>
            <a:ext cx="1871677" cy="297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sz="1100" dirty="0" smtClean="0">
                <a:solidFill>
                  <a:srgbClr val="D95A60"/>
                </a:solidFill>
                <a:latin typeface="Circe Bold" panose="020B0602020203020203" pitchFamily="34" charset="-52"/>
              </a:rPr>
              <a:t>1</a:t>
            </a:r>
            <a:r>
              <a:rPr lang="ru-RU" sz="1100" dirty="0">
                <a:solidFill>
                  <a:srgbClr val="D95A60"/>
                </a:solidFill>
                <a:latin typeface="Circe Bold" panose="020B0602020203020203" pitchFamily="34" charset="-52"/>
              </a:rPr>
              <a:t>4</a:t>
            </a: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 </a:t>
            </a: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субъектов РФ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 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(</a:t>
            </a: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16</a:t>
            </a:r>
            <a:r>
              <a:rPr kumimoji="0" 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%)</a:t>
            </a:r>
            <a:r>
              <a:rPr kumimoji="0" lang="ru-RU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</a:rPr>
              <a:t> 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D95A60"/>
              </a:solidFill>
              <a:effectLst/>
              <a:uLnTx/>
              <a:uFillTx/>
              <a:latin typeface="Circe Bold" panose="020B0602020203020203" pitchFamily="34" charset="-5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713842" y="1248657"/>
            <a:ext cx="1425390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" dirty="0"/>
              <a:t>Сахалинская область</a:t>
            </a:r>
          </a:p>
          <a:p>
            <a:r>
              <a:rPr lang="ru-RU" sz="1000" dirty="0"/>
              <a:t>Тюменская область</a:t>
            </a:r>
          </a:p>
          <a:p>
            <a:r>
              <a:rPr lang="ru-RU" sz="1000" dirty="0"/>
              <a:t>Тамбовская область</a:t>
            </a:r>
          </a:p>
          <a:p>
            <a:r>
              <a:rPr lang="ru-RU" sz="1000" dirty="0"/>
              <a:t>Ульяновская область</a:t>
            </a:r>
          </a:p>
          <a:p>
            <a:r>
              <a:rPr lang="ru-RU" sz="1000" dirty="0"/>
              <a:t>Ханты-Мансийский АО</a:t>
            </a:r>
          </a:p>
          <a:p>
            <a:r>
              <a:rPr lang="ru-RU" sz="1000" dirty="0"/>
              <a:t>Челябинская область</a:t>
            </a:r>
          </a:p>
          <a:p>
            <a:r>
              <a:rPr lang="ru-RU" sz="1000" dirty="0"/>
              <a:t>Чувашская Республика</a:t>
            </a:r>
          </a:p>
          <a:p>
            <a:r>
              <a:rPr lang="ru-RU" sz="1000" dirty="0"/>
              <a:t>Чукотский </a:t>
            </a:r>
            <a:r>
              <a:rPr lang="ru-RU" sz="1000" dirty="0" smtClean="0"/>
              <a:t>АО</a:t>
            </a:r>
          </a:p>
          <a:p>
            <a:r>
              <a:rPr lang="ru-RU" sz="1000" dirty="0" smtClean="0"/>
              <a:t>Ямало-Ненецкий АО</a:t>
            </a:r>
          </a:p>
          <a:p>
            <a:endParaRPr lang="ru-RU" sz="1000" dirty="0"/>
          </a:p>
          <a:p>
            <a:endParaRPr lang="ru-RU" sz="1000" dirty="0"/>
          </a:p>
          <a:p>
            <a:endParaRPr lang="ru-RU" sz="1000" dirty="0"/>
          </a:p>
          <a:p>
            <a:endParaRPr lang="ru-RU" sz="1000" dirty="0" smtClean="0"/>
          </a:p>
        </p:txBody>
      </p:sp>
      <p:sp>
        <p:nvSpPr>
          <p:cNvPr id="34" name="TextBox 33"/>
          <p:cNvSpPr txBox="1"/>
          <p:nvPr/>
        </p:nvSpPr>
        <p:spPr>
          <a:xfrm>
            <a:off x="8923698" y="178429"/>
            <a:ext cx="3000531" cy="954107"/>
          </a:xfrm>
          <a:prstGeom prst="rect">
            <a:avLst/>
          </a:prstGeom>
          <a:noFill/>
          <a:ln>
            <a:noFill/>
            <a:prstDash val="lgDashDot"/>
          </a:ln>
        </p:spPr>
        <p:txBody>
          <a:bodyPr wrap="square" rtlCol="0">
            <a:spAutoFit/>
          </a:bodyPr>
          <a:lstStyle/>
          <a:p>
            <a:r>
              <a:rPr lang="ru-RU" sz="1400" b="1" dirty="0" smtClean="0">
                <a:solidFill>
                  <a:srgbClr val="00B050"/>
                </a:solidFill>
              </a:rPr>
              <a:t>36</a:t>
            </a:r>
            <a:r>
              <a:rPr lang="ru-RU" sz="1400" b="1" dirty="0" smtClean="0">
                <a:solidFill>
                  <a:srgbClr val="FF0000"/>
                </a:solidFill>
              </a:rPr>
              <a:t> </a:t>
            </a:r>
            <a:r>
              <a:rPr lang="ru-RU" sz="1400" dirty="0" smtClean="0">
                <a:solidFill>
                  <a:schemeClr val="accent5">
                    <a:lumMod val="75000"/>
                  </a:schemeClr>
                </a:solidFill>
              </a:rPr>
              <a:t>– создан Штаб с Главой</a:t>
            </a:r>
          </a:p>
          <a:p>
            <a:r>
              <a:rPr lang="ru-RU" sz="1400" b="1" dirty="0" smtClean="0">
                <a:solidFill>
                  <a:srgbClr val="FFC000"/>
                </a:solidFill>
              </a:rPr>
              <a:t>14 </a:t>
            </a:r>
            <a:r>
              <a:rPr lang="ru-RU" sz="1400" dirty="0" smtClean="0">
                <a:solidFill>
                  <a:schemeClr val="accent5">
                    <a:lumMod val="75000"/>
                  </a:schemeClr>
                </a:solidFill>
              </a:rPr>
              <a:t>– создан Штаб без Главы</a:t>
            </a:r>
          </a:p>
          <a:p>
            <a:r>
              <a:rPr lang="ru-RU" sz="1400" b="1" dirty="0" smtClean="0">
                <a:solidFill>
                  <a:srgbClr val="FFC000"/>
                </a:solidFill>
              </a:rPr>
              <a:t>15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– </a:t>
            </a:r>
            <a:r>
              <a:rPr lang="ru-RU" sz="1400" dirty="0" smtClean="0">
                <a:solidFill>
                  <a:schemeClr val="accent5">
                    <a:lumMod val="75000"/>
                  </a:schemeClr>
                </a:solidFill>
              </a:rPr>
              <a:t>отсрочка в связи с выборами</a:t>
            </a:r>
          </a:p>
          <a:p>
            <a:r>
              <a:rPr lang="ru-RU" sz="1400" b="1" dirty="0" smtClean="0">
                <a:solidFill>
                  <a:srgbClr val="FF0000"/>
                </a:solidFill>
              </a:rPr>
              <a:t>24</a:t>
            </a:r>
            <a:r>
              <a:rPr lang="ru-RU" sz="1400" b="1" dirty="0" smtClean="0">
                <a:solidFill>
                  <a:srgbClr val="00B050"/>
                </a:solidFill>
              </a:rPr>
              <a:t> </a:t>
            </a:r>
            <a:r>
              <a:rPr lang="ru-RU" sz="1400" dirty="0" smtClean="0">
                <a:solidFill>
                  <a:schemeClr val="accent5">
                    <a:lumMod val="75000"/>
                  </a:schemeClr>
                </a:solidFill>
              </a:rPr>
              <a:t>– не создано</a:t>
            </a:r>
            <a:endParaRPr lang="ru-RU" sz="1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860442" y="-101203"/>
            <a:ext cx="3063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accent5">
                    <a:lumMod val="75000"/>
                  </a:schemeClr>
                </a:solidFill>
              </a:rPr>
              <a:t>Срок исполнения– 1 октября</a:t>
            </a:r>
            <a:endParaRPr lang="ru-RU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74666" y="1259133"/>
            <a:ext cx="178286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" dirty="0" smtClean="0"/>
              <a:t>Алтайский край</a:t>
            </a:r>
          </a:p>
          <a:p>
            <a:r>
              <a:rPr lang="ru-RU" sz="1000" dirty="0" smtClean="0"/>
              <a:t>Амурская область</a:t>
            </a:r>
          </a:p>
          <a:p>
            <a:r>
              <a:rPr lang="ru-RU" sz="1000" dirty="0" smtClean="0"/>
              <a:t>Архангельская область</a:t>
            </a:r>
          </a:p>
          <a:p>
            <a:r>
              <a:rPr lang="ru-RU" sz="1000" dirty="0" smtClean="0"/>
              <a:t>Брянская область</a:t>
            </a:r>
          </a:p>
          <a:p>
            <a:r>
              <a:rPr lang="ru-RU" sz="1000" dirty="0"/>
              <a:t>Владимирская </a:t>
            </a:r>
            <a:r>
              <a:rPr lang="ru-RU" sz="1000" dirty="0" smtClean="0"/>
              <a:t>область</a:t>
            </a:r>
          </a:p>
          <a:p>
            <a:r>
              <a:rPr lang="ru-RU" sz="1000" dirty="0" smtClean="0"/>
              <a:t>Воронежская область</a:t>
            </a:r>
          </a:p>
          <a:p>
            <a:r>
              <a:rPr lang="ru-RU" sz="1000" dirty="0"/>
              <a:t>Еврейская автономный </a:t>
            </a:r>
            <a:r>
              <a:rPr lang="ru-RU" sz="1000" dirty="0" smtClean="0"/>
              <a:t>округ</a:t>
            </a:r>
          </a:p>
          <a:p>
            <a:r>
              <a:rPr lang="ru-RU" sz="1000" dirty="0" smtClean="0"/>
              <a:t>Забайкальский край</a:t>
            </a:r>
          </a:p>
          <a:p>
            <a:r>
              <a:rPr lang="ru-RU" sz="1000" dirty="0" smtClean="0"/>
              <a:t>Ивановская область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174954" y="1259133"/>
            <a:ext cx="20730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" dirty="0"/>
              <a:t>Иркутская область</a:t>
            </a:r>
          </a:p>
          <a:p>
            <a:r>
              <a:rPr lang="ru-RU" sz="1000" dirty="0"/>
              <a:t>Камчатский </a:t>
            </a:r>
            <a:r>
              <a:rPr lang="ru-RU" sz="1000" dirty="0" smtClean="0"/>
              <a:t>край</a:t>
            </a:r>
          </a:p>
          <a:p>
            <a:r>
              <a:rPr lang="ru-RU" sz="1000" dirty="0" smtClean="0"/>
              <a:t>Калужская область</a:t>
            </a:r>
          </a:p>
          <a:p>
            <a:r>
              <a:rPr lang="ru-RU" sz="1000" dirty="0" smtClean="0"/>
              <a:t>Карачаево-Черкесская Республика</a:t>
            </a:r>
          </a:p>
          <a:p>
            <a:r>
              <a:rPr lang="ru-RU" sz="1000" dirty="0" smtClean="0"/>
              <a:t>Костромская область</a:t>
            </a:r>
          </a:p>
          <a:p>
            <a:r>
              <a:rPr lang="ru-RU" sz="1000" dirty="0" smtClean="0"/>
              <a:t>Краснодарский край</a:t>
            </a:r>
          </a:p>
          <a:p>
            <a:r>
              <a:rPr lang="ru-RU" sz="1000" dirty="0" smtClean="0"/>
              <a:t>Нижегородская область</a:t>
            </a:r>
          </a:p>
          <a:p>
            <a:r>
              <a:rPr lang="ru-RU" sz="1000" dirty="0" smtClean="0"/>
              <a:t>Новгородская область</a:t>
            </a:r>
          </a:p>
          <a:p>
            <a:r>
              <a:rPr lang="ru-RU" sz="1000" dirty="0" smtClean="0"/>
              <a:t>Омская область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34199" y="1245513"/>
            <a:ext cx="14366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" dirty="0"/>
              <a:t>Орловская область</a:t>
            </a:r>
          </a:p>
          <a:p>
            <a:r>
              <a:rPr lang="ru-RU" sz="1000" dirty="0"/>
              <a:t>Пензенская область</a:t>
            </a:r>
          </a:p>
          <a:p>
            <a:r>
              <a:rPr lang="ru-RU" sz="1000" dirty="0"/>
              <a:t>Приморский край</a:t>
            </a:r>
          </a:p>
          <a:p>
            <a:r>
              <a:rPr lang="ru-RU" sz="1000" dirty="0"/>
              <a:t>Республика Ингушетия</a:t>
            </a:r>
          </a:p>
          <a:p>
            <a:r>
              <a:rPr lang="ru-RU" sz="1000" dirty="0"/>
              <a:t>Республика </a:t>
            </a:r>
            <a:r>
              <a:rPr lang="ru-RU" sz="1000" dirty="0" smtClean="0"/>
              <a:t>Карелия</a:t>
            </a:r>
          </a:p>
          <a:p>
            <a:r>
              <a:rPr lang="ru-RU" sz="1000" dirty="0" smtClean="0"/>
              <a:t>Республика Крым</a:t>
            </a:r>
          </a:p>
          <a:p>
            <a:r>
              <a:rPr lang="ru-RU" sz="1000" dirty="0" smtClean="0"/>
              <a:t>Республика Марий Эл</a:t>
            </a:r>
          </a:p>
          <a:p>
            <a:r>
              <a:rPr lang="ru-RU" sz="1000" dirty="0" smtClean="0"/>
              <a:t>Республика Хакасия</a:t>
            </a:r>
          </a:p>
          <a:p>
            <a:r>
              <a:rPr lang="ru-RU" sz="1000" dirty="0" smtClean="0"/>
              <a:t>Ростовская область</a:t>
            </a:r>
          </a:p>
        </p:txBody>
      </p:sp>
    </p:spTree>
    <p:extLst>
      <p:ext uri="{BB962C8B-B14F-4D97-AF65-F5344CB8AC3E}">
        <p14:creationId xmlns:p14="http://schemas.microsoft.com/office/powerpoint/2010/main" val="76028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="" xmlns:a16="http://schemas.microsoft.com/office/drawing/2014/main" id="{B51A212B-60F5-B11A-DB52-7CD634A62E38}"/>
              </a:ext>
            </a:extLst>
          </p:cNvPr>
          <p:cNvSpPr/>
          <p:nvPr/>
        </p:nvSpPr>
        <p:spPr>
          <a:xfrm>
            <a:off x="404814" y="1121928"/>
            <a:ext cx="2786526" cy="1574138"/>
          </a:xfrm>
          <a:prstGeom prst="rect">
            <a:avLst/>
          </a:prstGeom>
          <a:solidFill>
            <a:srgbClr val="F8E0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="" xmlns:a16="http://schemas.microsoft.com/office/drawing/2014/main" id="{C43C9F6A-ACB3-D667-118D-13DA97B4A111}"/>
              </a:ext>
            </a:extLst>
          </p:cNvPr>
          <p:cNvSpPr/>
          <p:nvPr/>
        </p:nvSpPr>
        <p:spPr>
          <a:xfrm>
            <a:off x="6180973" y="1121928"/>
            <a:ext cx="2786526" cy="5366745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="" xmlns:a16="http://schemas.microsoft.com/office/drawing/2014/main" id="{AF557323-7825-233A-CF8C-3B2226B313D3}"/>
              </a:ext>
            </a:extLst>
          </p:cNvPr>
          <p:cNvSpPr/>
          <p:nvPr/>
        </p:nvSpPr>
        <p:spPr>
          <a:xfrm>
            <a:off x="9033999" y="1121928"/>
            <a:ext cx="2786526" cy="5359083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6B3F4AB-3D7E-C349-14AE-C51BB6234BA3}"/>
              </a:ext>
            </a:extLst>
          </p:cNvPr>
          <p:cNvSpPr txBox="1"/>
          <p:nvPr/>
        </p:nvSpPr>
        <p:spPr>
          <a:xfrm>
            <a:off x="294272" y="281462"/>
            <a:ext cx="10570952" cy="7232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marR="0" lvl="0" indent="0" algn="l" defTabSz="628650" rtl="0" eaLnBrk="1" fontAlgn="base" latinLnBrk="0" hangingPunct="1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Блок 1 </a:t>
            </a:r>
            <a:b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</a:b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Устойчивость региональных операторов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rgbClr val="046D7E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177DD417-8D53-1009-E249-BE9420C7D764}"/>
              </a:ext>
            </a:extLst>
          </p:cNvPr>
          <p:cNvSpPr txBox="1">
            <a:spLocks/>
          </p:cNvSpPr>
          <p:nvPr/>
        </p:nvSpPr>
        <p:spPr>
          <a:xfrm>
            <a:off x="11760344" y="6438030"/>
            <a:ext cx="352286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60DB80-B12B-44AC-B32A-16BF32A216D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5A5755"/>
                </a:solidFill>
                <a:effectLst/>
                <a:uLnTx/>
                <a:uFillTx/>
                <a:latin typeface="Circe" panose="020B0502020203020203" pitchFamily="34" charset="-52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5A5755"/>
              </a:solidFill>
              <a:effectLst/>
              <a:uLnTx/>
              <a:uFillTx/>
              <a:latin typeface="Circe" panose="020B0502020203020203" pitchFamily="34" charset="-52"/>
              <a:ea typeface="+mn-ea"/>
              <a:cs typeface="+mn-cs"/>
            </a:endParaRPr>
          </a:p>
        </p:txBody>
      </p:sp>
      <p:pic>
        <p:nvPicPr>
          <p:cNvPr id="4" name="Изображение 37" descr="отметка страниц">
            <a:extLst>
              <a:ext uri="{FF2B5EF4-FFF2-40B4-BE49-F238E27FC236}">
                <a16:creationId xmlns="" xmlns:a16="http://schemas.microsoft.com/office/drawing/2014/main" id="{1F92ADA4-F294-3B56-DEE0-3962956289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1495" y="6183630"/>
            <a:ext cx="2770505" cy="674370"/>
          </a:xfrm>
          <a:prstGeom prst="rect">
            <a:avLst/>
          </a:prstGeom>
        </p:spPr>
      </p:pic>
      <p:sp>
        <p:nvSpPr>
          <p:cNvPr id="5" name="Номер слайда 5">
            <a:extLst>
              <a:ext uri="{FF2B5EF4-FFF2-40B4-BE49-F238E27FC236}">
                <a16:creationId xmlns="" xmlns:a16="http://schemas.microsoft.com/office/drawing/2014/main" id="{9284D29C-8612-E75C-8A86-0CAC6EDC838A}"/>
              </a:ext>
            </a:extLst>
          </p:cNvPr>
          <p:cNvSpPr txBox="1">
            <a:spLocks/>
          </p:cNvSpPr>
          <p:nvPr/>
        </p:nvSpPr>
        <p:spPr>
          <a:xfrm>
            <a:off x="11558636" y="6339840"/>
            <a:ext cx="42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05B722-B0CF-48BE-BE01-695C55BFCCAF}" type="slidenum">
              <a: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726D716D-9179-4848-CB2D-3846EC50EE08}"/>
              </a:ext>
            </a:extLst>
          </p:cNvPr>
          <p:cNvSpPr txBox="1"/>
          <p:nvPr/>
        </p:nvSpPr>
        <p:spPr>
          <a:xfrm>
            <a:off x="445203" y="1426309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4 субъекта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3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EA63C1E7-5892-A24E-B7FB-CC8DD6CB4D0B}"/>
              </a:ext>
            </a:extLst>
          </p:cNvPr>
          <p:cNvSpPr txBox="1"/>
          <p:nvPr/>
        </p:nvSpPr>
        <p:spPr>
          <a:xfrm>
            <a:off x="450126" y="1134031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Низкая устойчивость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C64AECF3-172D-D10C-854B-7749E69402E5}"/>
              </a:ext>
            </a:extLst>
          </p:cNvPr>
          <p:cNvSpPr txBox="1"/>
          <p:nvPr/>
        </p:nvSpPr>
        <p:spPr>
          <a:xfrm>
            <a:off x="6240998" y="1383688"/>
            <a:ext cx="1587338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45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субъектов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50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58655C46-5F4B-C4ED-165F-FC144D18824F}"/>
              </a:ext>
            </a:extLst>
          </p:cNvPr>
          <p:cNvSpPr txBox="1"/>
          <p:nvPr/>
        </p:nvSpPr>
        <p:spPr>
          <a:xfrm>
            <a:off x="6245920" y="1131518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Низкий уровень риска</a:t>
            </a:r>
          </a:p>
        </p:txBody>
      </p:sp>
      <p:sp>
        <p:nvSpPr>
          <p:cNvPr id="38" name="Прямоугольник 37">
            <a:extLst>
              <a:ext uri="{FF2B5EF4-FFF2-40B4-BE49-F238E27FC236}">
                <a16:creationId xmlns="" xmlns:a16="http://schemas.microsoft.com/office/drawing/2014/main" id="{E6E65151-C0EE-C11B-707B-C80F08EFA1D4}"/>
              </a:ext>
            </a:extLst>
          </p:cNvPr>
          <p:cNvSpPr/>
          <p:nvPr/>
        </p:nvSpPr>
        <p:spPr>
          <a:xfrm>
            <a:off x="3283128" y="1121928"/>
            <a:ext cx="2786526" cy="5366746"/>
          </a:xfrm>
          <a:prstGeom prst="rect">
            <a:avLst/>
          </a:prstGeom>
          <a:solidFill>
            <a:srgbClr val="FFF6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="" xmlns:a16="http://schemas.microsoft.com/office/drawing/2014/main" id="{AA4FD532-DBC8-ADB4-F362-44040B04BC1D}"/>
              </a:ext>
            </a:extLst>
          </p:cNvPr>
          <p:cNvSpPr/>
          <p:nvPr/>
        </p:nvSpPr>
        <p:spPr>
          <a:xfrm>
            <a:off x="404814" y="2783630"/>
            <a:ext cx="2786526" cy="3705044"/>
          </a:xfrm>
          <a:prstGeom prst="rect">
            <a:avLst/>
          </a:prstGeom>
          <a:solidFill>
            <a:srgbClr val="FFF6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50CE86D-0A8E-E408-5BA8-8020DEBEE221}"/>
              </a:ext>
            </a:extLst>
          </p:cNvPr>
          <p:cNvSpPr txBox="1"/>
          <p:nvPr/>
        </p:nvSpPr>
        <p:spPr>
          <a:xfrm>
            <a:off x="441285" y="2969446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40 субъект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(47%)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5E473A31-E642-4636-37D6-8042D057D7F6}"/>
              </a:ext>
            </a:extLst>
          </p:cNvPr>
          <p:cNvSpPr txBox="1"/>
          <p:nvPr/>
        </p:nvSpPr>
        <p:spPr>
          <a:xfrm>
            <a:off x="446208" y="2803443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Средняя устойчивость</a:t>
            </a: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="" xmlns:a16="http://schemas.microsoft.com/office/drawing/2014/main" id="{A339BE22-5A78-C3A0-D84E-0FBD92366F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002827"/>
              </p:ext>
            </p:extLst>
          </p:nvPr>
        </p:nvGraphicFramePr>
        <p:xfrm>
          <a:off x="404813" y="1750956"/>
          <a:ext cx="2766892" cy="945109"/>
        </p:xfrm>
        <a:graphic>
          <a:graphicData uri="http://schemas.openxmlformats.org/drawingml/2006/table">
            <a:tbl>
              <a:tblPr/>
              <a:tblGrid>
                <a:gridCol w="293223"/>
                <a:gridCol w="1620621">
                  <a:extLst>
                    <a:ext uri="{9D8B030D-6E8A-4147-A177-3AD203B41FA5}">
                      <a16:colId xmlns="" xmlns:a16="http://schemas.microsoft.com/office/drawing/2014/main" val="2595448822"/>
                    </a:ext>
                  </a:extLst>
                </a:gridCol>
                <a:gridCol w="853048">
                  <a:extLst>
                    <a:ext uri="{9D8B030D-6E8A-4147-A177-3AD203B41FA5}">
                      <a16:colId xmlns="" xmlns:a16="http://schemas.microsoft.com/office/drawing/2014/main" val="2845962723"/>
                    </a:ext>
                  </a:extLst>
                </a:gridCol>
              </a:tblGrid>
              <a:tr h="23912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Курганская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1/0/0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79753963"/>
                  </a:ext>
                </a:extLst>
              </a:tr>
              <a:tr h="23912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Магаданская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1/5/3 из 9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32257162"/>
                  </a:ext>
                </a:extLst>
              </a:tr>
              <a:tr h="23912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Новгородская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1/2/1 из 4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1635045"/>
                  </a:ext>
                </a:extLst>
              </a:tr>
              <a:tr h="2277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Хакасия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1/3/1 из 5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30113852"/>
                  </a:ext>
                </a:extLst>
              </a:tr>
            </a:tbl>
          </a:graphicData>
        </a:graphic>
      </p:graphicFrame>
      <p:graphicFrame>
        <p:nvGraphicFramePr>
          <p:cNvPr id="20" name="Таблица 19">
            <a:extLst>
              <a:ext uri="{FF2B5EF4-FFF2-40B4-BE49-F238E27FC236}">
                <a16:creationId xmlns="" xmlns:a16="http://schemas.microsoft.com/office/drawing/2014/main" id="{E8D3F042-7C37-7406-F9DB-19ADE8E96E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324614"/>
              </p:ext>
            </p:extLst>
          </p:nvPr>
        </p:nvGraphicFramePr>
        <p:xfrm>
          <a:off x="404813" y="3222215"/>
          <a:ext cx="2762973" cy="3226368"/>
        </p:xfrm>
        <a:graphic>
          <a:graphicData uri="http://schemas.openxmlformats.org/drawingml/2006/table">
            <a:tbl>
              <a:tblPr/>
              <a:tblGrid>
                <a:gridCol w="246867"/>
                <a:gridCol w="1737275">
                  <a:extLst>
                    <a:ext uri="{9D8B030D-6E8A-4147-A177-3AD203B41FA5}">
                      <a16:colId xmlns="" xmlns:a16="http://schemas.microsoft.com/office/drawing/2014/main" val="706481415"/>
                    </a:ext>
                  </a:extLst>
                </a:gridCol>
                <a:gridCol w="778831">
                  <a:extLst>
                    <a:ext uri="{9D8B030D-6E8A-4147-A177-3AD203B41FA5}">
                      <a16:colId xmlns="" xmlns:a16="http://schemas.microsoft.com/office/drawing/2014/main" val="1810403258"/>
                    </a:ext>
                  </a:extLst>
                </a:gridCol>
              </a:tblGrid>
              <a:tr h="21865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Алтайский </a:t>
                      </a:r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0/4/3 из 7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50392604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Амурская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0/3/2 из 5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82553498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Архангельская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35913363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Владимирская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0/1/2 из 3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42412783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Вологодская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0/2/0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51037397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Воронежская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0/1/7 из 8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23181214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Донецкая </a:t>
                      </a:r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Народная Республика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772594545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Еврейская автономная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67413689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Забайкальский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2701713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Запорожская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91433365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Иркутская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0/1/1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13523178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Кабардино-Балкарская </a:t>
                      </a:r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0/3/0 из 3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85603157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Карачаево-Черкесская Республика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0/1/1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51266412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Кемеровская область - Кузбасс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0/1/1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07291716"/>
                  </a:ext>
                </a:extLst>
              </a:tr>
              <a:tr h="2148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Краснодарский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0/6/6 из 12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97950113"/>
                  </a:ext>
                </a:extLst>
              </a:tr>
            </a:tbl>
          </a:graphicData>
        </a:graphic>
      </p:graphicFrame>
      <p:graphicFrame>
        <p:nvGraphicFramePr>
          <p:cNvPr id="21" name="Таблица 20">
            <a:extLst>
              <a:ext uri="{FF2B5EF4-FFF2-40B4-BE49-F238E27FC236}">
                <a16:creationId xmlns="" xmlns:a16="http://schemas.microsoft.com/office/drawing/2014/main" id="{082FA70F-230D-038C-849E-14356087B3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0283655"/>
              </p:ext>
            </p:extLst>
          </p:nvPr>
        </p:nvGraphicFramePr>
        <p:xfrm>
          <a:off x="3283128" y="1134034"/>
          <a:ext cx="2786526" cy="5314552"/>
        </p:xfrm>
        <a:graphic>
          <a:graphicData uri="http://schemas.openxmlformats.org/drawingml/2006/table">
            <a:tbl>
              <a:tblPr/>
              <a:tblGrid>
                <a:gridCol w="257891"/>
                <a:gridCol w="1847410">
                  <a:extLst>
                    <a:ext uri="{9D8B030D-6E8A-4147-A177-3AD203B41FA5}">
                      <a16:colId xmlns="" xmlns:a16="http://schemas.microsoft.com/office/drawing/2014/main" val="1315828815"/>
                    </a:ext>
                  </a:extLst>
                </a:gridCol>
                <a:gridCol w="681225">
                  <a:extLst>
                    <a:ext uri="{9D8B030D-6E8A-4147-A177-3AD203B41FA5}">
                      <a16:colId xmlns="" xmlns:a16="http://schemas.microsoft.com/office/drawing/2014/main" val="2357196287"/>
                    </a:ext>
                  </a:extLst>
                </a:gridCol>
              </a:tblGrid>
              <a:tr h="27681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Красноярский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0/2/12 из 14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08399321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Нижегородская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0/2/7 из 9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43609897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Омская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90605606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Приморский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83540280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Псковская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0/2/0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50782181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Алтай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0/3/0 из 3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67887815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Башкортостан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0/2/3 из 5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7789951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Дагестан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0/3/0 из 3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86022673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Ингушетия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187021122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Калмыкия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45045669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Марий Эл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0/2/0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75715642"/>
                  </a:ext>
                </a:extLst>
              </a:tr>
              <a:tr h="27681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Саха (Якутия)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0/6/6 из 12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45716928"/>
                  </a:ext>
                </a:extLst>
              </a:tr>
              <a:tr h="24076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Северная Осетия 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/1/1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97520581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Тыва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0/2/0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25351802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Ростовская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0/2/6 из 8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35498494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Рязанская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58001524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Свердловская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0/1/2 из 3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075210335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Ставропольский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0/1/3 из 4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62831569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Тверская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79020379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Ульяновская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0/1/4 из 5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81438562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Хабаровский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0/1/2 из 3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97357291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Херсонская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70073232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Челябинская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0/2/3 из 5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47606586"/>
                  </a:ext>
                </a:extLst>
              </a:tr>
              <a:tr h="20206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Чеченская Республика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0/1/0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10766348"/>
                  </a:ext>
                </a:extLst>
              </a:tr>
              <a:tr h="27681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Чукотский автономный округ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0/18/3 из 21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15561805"/>
                  </a:ext>
                </a:extLst>
              </a:tr>
            </a:tbl>
          </a:graphicData>
        </a:graphic>
      </p:graphicFrame>
      <p:graphicFrame>
        <p:nvGraphicFramePr>
          <p:cNvPr id="23" name="Таблица 22">
            <a:extLst>
              <a:ext uri="{FF2B5EF4-FFF2-40B4-BE49-F238E27FC236}">
                <a16:creationId xmlns="" xmlns:a16="http://schemas.microsoft.com/office/drawing/2014/main" id="{04991C28-583A-742B-C9A9-66FF4F9CFD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6913989"/>
              </p:ext>
            </p:extLst>
          </p:nvPr>
        </p:nvGraphicFramePr>
        <p:xfrm>
          <a:off x="6180973" y="1622194"/>
          <a:ext cx="2786526" cy="4858810"/>
        </p:xfrm>
        <a:graphic>
          <a:graphicData uri="http://schemas.openxmlformats.org/drawingml/2006/table">
            <a:tbl>
              <a:tblPr/>
              <a:tblGrid>
                <a:gridCol w="219827"/>
                <a:gridCol w="1823357">
                  <a:extLst>
                    <a:ext uri="{9D8B030D-6E8A-4147-A177-3AD203B41FA5}">
                      <a16:colId xmlns="" xmlns:a16="http://schemas.microsoft.com/office/drawing/2014/main" val="1685774284"/>
                    </a:ext>
                  </a:extLst>
                </a:gridCol>
                <a:gridCol w="743342">
                  <a:extLst>
                    <a:ext uri="{9D8B030D-6E8A-4147-A177-3AD203B41FA5}">
                      <a16:colId xmlns="" xmlns:a16="http://schemas.microsoft.com/office/drawing/2014/main" val="3410452507"/>
                    </a:ext>
                  </a:extLst>
                </a:gridCol>
              </a:tblGrid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Астраханская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0/0/2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85402122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Белгородская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69838857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Брянская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0/0/2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914115283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Волгоградская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9653778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г. Москва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5228270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г. Санкт-Петербург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59242881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г. Севастополь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47810153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Ивановская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944990818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Калининградская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64791472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Калужская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56185840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Камчатский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944969594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Кировская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52124083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Костромская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0/0/3 из 3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32608235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Курская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0/0/2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8805896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Ленинградская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29035873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Липецкая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0/0/4 из 4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60206902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Луганская народная республика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0/0/0 из 0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99320676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Московская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0/0/7 из 7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22317455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Мурманская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17089694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Ненецкий автономный округ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0/0/2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52368520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Новосибирская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504466450"/>
                  </a:ext>
                </a:extLst>
              </a:tr>
              <a:tr h="22085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Оренбургская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925450826"/>
                  </a:ext>
                </a:extLst>
              </a:tr>
            </a:tbl>
          </a:graphicData>
        </a:graphic>
      </p:graphicFrame>
      <p:graphicFrame>
        <p:nvGraphicFramePr>
          <p:cNvPr id="24" name="Таблица 23">
            <a:extLst>
              <a:ext uri="{FF2B5EF4-FFF2-40B4-BE49-F238E27FC236}">
                <a16:creationId xmlns="" xmlns:a16="http://schemas.microsoft.com/office/drawing/2014/main" id="{E678DF5D-0D6C-6B9D-E734-8CDF26E43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975940"/>
              </p:ext>
            </p:extLst>
          </p:nvPr>
        </p:nvGraphicFramePr>
        <p:xfrm>
          <a:off x="9034000" y="1134040"/>
          <a:ext cx="2786524" cy="5346978"/>
        </p:xfrm>
        <a:graphic>
          <a:graphicData uri="http://schemas.openxmlformats.org/drawingml/2006/table">
            <a:tbl>
              <a:tblPr/>
              <a:tblGrid>
                <a:gridCol w="280076"/>
                <a:gridCol w="1870995">
                  <a:extLst>
                    <a:ext uri="{9D8B030D-6E8A-4147-A177-3AD203B41FA5}">
                      <a16:colId xmlns="" xmlns:a16="http://schemas.microsoft.com/office/drawing/2014/main" val="3720983953"/>
                    </a:ext>
                  </a:extLst>
                </a:gridCol>
                <a:gridCol w="635453">
                  <a:extLst>
                    <a:ext uri="{9D8B030D-6E8A-4147-A177-3AD203B41FA5}">
                      <a16:colId xmlns="" xmlns:a16="http://schemas.microsoft.com/office/drawing/2014/main" val="1280577718"/>
                    </a:ext>
                  </a:extLst>
                </a:gridCol>
              </a:tblGrid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Орловская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92318109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Пензенская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0/0/4 из 4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52114480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Пермский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62083581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Адыгея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47041806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Бурятия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0/0/3 из 3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01918419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Карелия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68613280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Коми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14629857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Крым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0/0/6 из 6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88416709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Мордовия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62652197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Татарстан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0/0/2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17085846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Самарская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484718055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Саратовская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0/0/2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777877069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Сахалинская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23995132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Смоленская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36341110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Тамбовская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9465994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Томская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0/0/7 из 7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69863855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Тульская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0/0/2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902119349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Тюменская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68932747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41.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Удмуртская Республика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89849866"/>
                  </a:ext>
                </a:extLst>
              </a:tr>
              <a:tr h="2475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42.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Ханты-Мансийский </a:t>
                      </a:r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АО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0/0/2 из 2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09940689"/>
                  </a:ext>
                </a:extLst>
              </a:tr>
              <a:tr h="2475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43.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Чувашская Республика - Чувашия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45395585"/>
                  </a:ext>
                </a:extLst>
              </a:tr>
              <a:tr h="2475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Ямало-Ненецкий автономный округ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46582524"/>
                  </a:ext>
                </a:extLst>
              </a:tr>
              <a:tr h="2302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45.</a:t>
                      </a:r>
                      <a:endParaRPr lang="ru-RU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Ярославская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0/0/1 из 1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3107993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3362997F-ED1E-CB66-7DFA-9A962FC3735F}"/>
              </a:ext>
            </a:extLst>
          </p:cNvPr>
          <p:cNvSpPr txBox="1"/>
          <p:nvPr/>
        </p:nvSpPr>
        <p:spPr>
          <a:xfrm>
            <a:off x="9192984" y="383264"/>
            <a:ext cx="2627541" cy="738664"/>
          </a:xfrm>
          <a:prstGeom prst="rect">
            <a:avLst/>
          </a:prstGeom>
          <a:noFill/>
          <a:ln>
            <a:noFill/>
            <a:prstDash val="lgDashDot"/>
          </a:ln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rgbClr val="FF0000"/>
                </a:solidFill>
              </a:rPr>
              <a:t>4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красной зоне</a:t>
            </a:r>
          </a:p>
          <a:p>
            <a:r>
              <a:rPr lang="ru-RU" sz="1400" b="1" dirty="0">
                <a:solidFill>
                  <a:srgbClr val="FFC000"/>
                </a:solidFill>
              </a:rPr>
              <a:t>40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желтой зоне</a:t>
            </a:r>
          </a:p>
          <a:p>
            <a:r>
              <a:rPr lang="ru-RU" sz="1400" b="1" dirty="0">
                <a:solidFill>
                  <a:srgbClr val="00B050"/>
                </a:solidFill>
              </a:rPr>
              <a:t>45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зеленой зоне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9E17B318-414F-3726-33F3-80509BA72FB1}"/>
              </a:ext>
            </a:extLst>
          </p:cNvPr>
          <p:cNvSpPr txBox="1"/>
          <p:nvPr/>
        </p:nvSpPr>
        <p:spPr>
          <a:xfrm>
            <a:off x="2096894" y="1426309"/>
            <a:ext cx="1139758" cy="355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  <a:buClr>
                <a:srgbClr val="F8E512"/>
              </a:buClr>
              <a:buSzPct val="140000"/>
              <a:defRPr/>
            </a:pP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Красная/Желтая</a:t>
            </a:r>
            <a:r>
              <a:rPr lang="en-US" sz="1000" dirty="0">
                <a:solidFill>
                  <a:srgbClr val="D95A60"/>
                </a:solidFill>
                <a:latin typeface="Circe Bold" panose="020B0602020203020203" pitchFamily="34" charset="-52"/>
              </a:rPr>
              <a:t/>
            </a:r>
            <a:br>
              <a:rPr lang="en-US" sz="1000" dirty="0">
                <a:solidFill>
                  <a:srgbClr val="D95A60"/>
                </a:solidFill>
                <a:latin typeface="Circe Bold" panose="020B0602020203020203" pitchFamily="34" charset="-52"/>
              </a:rPr>
            </a:b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/Зеленая зоны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66989" y="0"/>
            <a:ext cx="5425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accent5">
                    <a:lumMod val="75000"/>
                  </a:schemeClr>
                </a:solidFill>
              </a:rPr>
              <a:t>Срок предоставления «Дорожной карты»– 1 ноября</a:t>
            </a:r>
            <a:endParaRPr lang="ru-RU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04814" y="6448577"/>
            <a:ext cx="7253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+mj-lt"/>
              </a:rPr>
              <a:t>До настоящего времени «дорожные карты» не представлены</a:t>
            </a:r>
            <a:endParaRPr lang="ru-RU" sz="2000" dirty="0">
              <a:solidFill>
                <a:schemeClr val="accent5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36354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xmlns="" id="{B51A212B-60F5-B11A-DB52-7CD634A62E38}"/>
              </a:ext>
            </a:extLst>
          </p:cNvPr>
          <p:cNvSpPr/>
          <p:nvPr/>
        </p:nvSpPr>
        <p:spPr>
          <a:xfrm>
            <a:off x="404814" y="1121928"/>
            <a:ext cx="2786526" cy="5261335"/>
          </a:xfrm>
          <a:prstGeom prst="rect">
            <a:avLst/>
          </a:prstGeom>
          <a:solidFill>
            <a:srgbClr val="F8E0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xmlns="" id="{C43C9F6A-ACB3-D667-118D-13DA97B4A111}"/>
              </a:ext>
            </a:extLst>
          </p:cNvPr>
          <p:cNvSpPr/>
          <p:nvPr/>
        </p:nvSpPr>
        <p:spPr>
          <a:xfrm>
            <a:off x="6180973" y="1121928"/>
            <a:ext cx="2786526" cy="5261335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AF557323-7825-233A-CF8C-3B2226B313D3}"/>
              </a:ext>
            </a:extLst>
          </p:cNvPr>
          <p:cNvSpPr/>
          <p:nvPr/>
        </p:nvSpPr>
        <p:spPr>
          <a:xfrm>
            <a:off x="9033999" y="1121928"/>
            <a:ext cx="2786526" cy="5261335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6B3F4AB-3D7E-C349-14AE-C51BB6234BA3}"/>
              </a:ext>
            </a:extLst>
          </p:cNvPr>
          <p:cNvSpPr txBox="1"/>
          <p:nvPr/>
        </p:nvSpPr>
        <p:spPr>
          <a:xfrm>
            <a:off x="294272" y="258065"/>
            <a:ext cx="10570952" cy="7232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marR="0" lvl="0" indent="0" algn="l" defTabSz="628650" rtl="0" eaLnBrk="1" fontAlgn="base" latinLnBrk="0" hangingPunct="1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2000" b="1" dirty="0">
                <a:solidFill>
                  <a:srgbClr val="046D7E"/>
                </a:solidFill>
                <a:latin typeface="Circe Bold" panose="020B0602020203020203" pitchFamily="34" charset="-52"/>
              </a:rPr>
              <a:t>Блок </a:t>
            </a:r>
            <a:r>
              <a:rPr lang="ru-RU" sz="2000" b="1" dirty="0" smtClean="0">
                <a:solidFill>
                  <a:srgbClr val="046D7E"/>
                </a:solidFill>
                <a:latin typeface="Circe Bold" panose="020B0602020203020203" pitchFamily="34" charset="-52"/>
              </a:rPr>
              <a:t>2 </a:t>
            </a:r>
            <a:r>
              <a:rPr lang="ru-RU" sz="2000" b="1" dirty="0">
                <a:solidFill>
                  <a:srgbClr val="046D7E"/>
                </a:solidFill>
                <a:latin typeface="Circe Bold" panose="020B0602020203020203" pitchFamily="34" charset="-52"/>
              </a:rPr>
              <a:t/>
            </a:r>
            <a:br>
              <a:rPr lang="ru-RU" sz="2000" b="1" dirty="0">
                <a:solidFill>
                  <a:srgbClr val="046D7E"/>
                </a:solidFill>
                <a:latin typeface="Circe Bold" panose="020B0602020203020203" pitchFamily="34" charset="-52"/>
              </a:rPr>
            </a:br>
            <a:r>
              <a:rPr lang="ru-RU" sz="2000" b="1" dirty="0">
                <a:solidFill>
                  <a:srgbClr val="046D7E"/>
                </a:solidFill>
                <a:latin typeface="Circe Bold" panose="020B0602020203020203" pitchFamily="34" charset="-52"/>
              </a:rPr>
              <a:t>Обеспеченность специальной техникой</a:t>
            </a:r>
            <a:endParaRPr kumimoji="0" lang="ru-RU" sz="2000" b="1" i="0" u="none" strike="noStrike" kern="1200" cap="none" spc="0" normalizeH="0" baseline="0" noProof="0" dirty="0">
              <a:ln>
                <a:noFill/>
              </a:ln>
              <a:solidFill>
                <a:srgbClr val="046D7E"/>
              </a:solidFill>
              <a:effectLst/>
              <a:uLnTx/>
              <a:uFillTx/>
              <a:latin typeface="Circe Bold" panose="020B0602020203020203" pitchFamily="34" charset="-52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177DD417-8D53-1009-E249-BE9420C7D764}"/>
              </a:ext>
            </a:extLst>
          </p:cNvPr>
          <p:cNvSpPr txBox="1">
            <a:spLocks/>
          </p:cNvSpPr>
          <p:nvPr/>
        </p:nvSpPr>
        <p:spPr>
          <a:xfrm>
            <a:off x="11760344" y="6438030"/>
            <a:ext cx="352286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60DB80-B12B-44AC-B32A-16BF32A216D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5A5755"/>
                </a:solidFill>
                <a:effectLst/>
                <a:uLnTx/>
                <a:uFillTx/>
                <a:latin typeface="Circe" panose="020B0502020203020203" pitchFamily="34" charset="-52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5A5755"/>
              </a:solidFill>
              <a:effectLst/>
              <a:uLnTx/>
              <a:uFillTx/>
              <a:latin typeface="Circe" panose="020B0502020203020203" pitchFamily="34" charset="-52"/>
              <a:ea typeface="+mn-ea"/>
              <a:cs typeface="+mn-cs"/>
            </a:endParaRPr>
          </a:p>
        </p:txBody>
      </p:sp>
      <p:pic>
        <p:nvPicPr>
          <p:cNvPr id="4" name="Изображение 37" descr="отметка страниц">
            <a:extLst>
              <a:ext uri="{FF2B5EF4-FFF2-40B4-BE49-F238E27FC236}">
                <a16:creationId xmlns:a16="http://schemas.microsoft.com/office/drawing/2014/main" xmlns="" id="{1F92ADA4-F294-3B56-DEE0-3962956289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1495" y="6183630"/>
            <a:ext cx="2770505" cy="674370"/>
          </a:xfrm>
          <a:prstGeom prst="rect">
            <a:avLst/>
          </a:prstGeom>
        </p:spPr>
      </p:pic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xmlns="" id="{9284D29C-8612-E75C-8A86-0CAC6EDC838A}"/>
              </a:ext>
            </a:extLst>
          </p:cNvPr>
          <p:cNvSpPr txBox="1">
            <a:spLocks/>
          </p:cNvSpPr>
          <p:nvPr/>
        </p:nvSpPr>
        <p:spPr>
          <a:xfrm>
            <a:off x="11558636" y="6339840"/>
            <a:ext cx="42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05B722-B0CF-48BE-BE01-695C55BFCCAF}" type="slidenum">
              <a: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726D716D-9179-4848-CB2D-3846EC50EE08}"/>
              </a:ext>
            </a:extLst>
          </p:cNvPr>
          <p:cNvSpPr txBox="1"/>
          <p:nvPr/>
        </p:nvSpPr>
        <p:spPr>
          <a:xfrm>
            <a:off x="216978" y="1416965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17 субъектов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19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EA63C1E7-5892-A24E-B7FB-CC8DD6CB4D0B}"/>
              </a:ext>
            </a:extLst>
          </p:cNvPr>
          <p:cNvSpPr txBox="1"/>
          <p:nvPr/>
        </p:nvSpPr>
        <p:spPr>
          <a:xfrm>
            <a:off x="450126" y="1134031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Низкая обеспеченность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C64AECF3-172D-D10C-854B-7749E69402E5}"/>
              </a:ext>
            </a:extLst>
          </p:cNvPr>
          <p:cNvSpPr txBox="1"/>
          <p:nvPr/>
        </p:nvSpPr>
        <p:spPr>
          <a:xfrm>
            <a:off x="6240998" y="1383688"/>
            <a:ext cx="1587338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51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субъект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58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58655C46-5F4B-C4ED-165F-FC144D18824F}"/>
              </a:ext>
            </a:extLst>
          </p:cNvPr>
          <p:cNvSpPr txBox="1"/>
          <p:nvPr/>
        </p:nvSpPr>
        <p:spPr>
          <a:xfrm>
            <a:off x="6245920" y="1131518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Низкий уровень риска</a:t>
            </a:r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xmlns="" id="{E6E65151-C0EE-C11B-707B-C80F08EFA1D4}"/>
              </a:ext>
            </a:extLst>
          </p:cNvPr>
          <p:cNvSpPr/>
          <p:nvPr/>
        </p:nvSpPr>
        <p:spPr>
          <a:xfrm>
            <a:off x="3283128" y="1121928"/>
            <a:ext cx="2786526" cy="5261335"/>
          </a:xfrm>
          <a:prstGeom prst="rect">
            <a:avLst/>
          </a:prstGeom>
          <a:solidFill>
            <a:srgbClr val="FFF6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250CE86D-0A8E-E408-5BA8-8020DEBEE221}"/>
              </a:ext>
            </a:extLst>
          </p:cNvPr>
          <p:cNvSpPr txBox="1"/>
          <p:nvPr/>
        </p:nvSpPr>
        <p:spPr>
          <a:xfrm>
            <a:off x="3269126" y="1423796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21 субъект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23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5E473A31-E642-4636-37D6-8042D057D7F6}"/>
              </a:ext>
            </a:extLst>
          </p:cNvPr>
          <p:cNvSpPr txBox="1"/>
          <p:nvPr/>
        </p:nvSpPr>
        <p:spPr>
          <a:xfrm>
            <a:off x="3274049" y="1131518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Средняя обеспеченность</a:t>
            </a: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xmlns="" id="{5D381CA7-2FEB-2AE5-7831-B55CF859ED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593133"/>
              </p:ext>
            </p:extLst>
          </p:nvPr>
        </p:nvGraphicFramePr>
        <p:xfrm>
          <a:off x="404814" y="1815493"/>
          <a:ext cx="2708122" cy="4485042"/>
        </p:xfrm>
        <a:graphic>
          <a:graphicData uri="http://schemas.openxmlformats.org/drawingml/2006/table">
            <a:tbl>
              <a:tblPr/>
              <a:tblGrid>
                <a:gridCol w="214465"/>
                <a:gridCol w="2096376">
                  <a:extLst>
                    <a:ext uri="{9D8B030D-6E8A-4147-A177-3AD203B41FA5}">
                      <a16:colId xmlns:a16="http://schemas.microsoft.com/office/drawing/2014/main" xmlns="" val="404691661"/>
                    </a:ext>
                  </a:extLst>
                </a:gridCol>
                <a:gridCol w="397281">
                  <a:extLst>
                    <a:ext uri="{9D8B030D-6E8A-4147-A177-3AD203B41FA5}">
                      <a16:colId xmlns:a16="http://schemas.microsoft.com/office/drawing/2014/main" xmlns="" val="1173202202"/>
                    </a:ext>
                  </a:extLst>
                </a:gridCol>
              </a:tblGrid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Еврейская автономная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038167833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Камчатский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27,5%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95912188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Приморский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25,8%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772084130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Хабаровский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52,5%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291400770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Чукотский автономный округ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228847104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Магаданская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756957582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Псковская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19,2%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554879691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Калининградская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18,5%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839938284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Дагестан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47,1%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16373181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Карачаево-Черкесская Республика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25,5%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388404624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Ингушетия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60,4%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705303913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Алтай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32,4%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316026396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Иркутская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20,2%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033866549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Тыва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557716287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Тверская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23,9%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79060123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Донецкая </a:t>
                      </a:r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Народная Республика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22,7%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562050833"/>
                  </a:ext>
                </a:extLst>
              </a:tr>
              <a:tr h="26382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Луганская </a:t>
                      </a:r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Народная Республика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93951504"/>
                  </a:ext>
                </a:extLst>
              </a:tr>
            </a:tbl>
          </a:graphicData>
        </a:graphic>
      </p:graphicFrame>
      <p:graphicFrame>
        <p:nvGraphicFramePr>
          <p:cNvPr id="15" name="Таблица 14">
            <a:extLst>
              <a:ext uri="{FF2B5EF4-FFF2-40B4-BE49-F238E27FC236}">
                <a16:creationId xmlns:a16="http://schemas.microsoft.com/office/drawing/2014/main" xmlns="" id="{08928285-36DA-A2FF-8024-A1E7BA57D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876581"/>
              </p:ext>
            </p:extLst>
          </p:nvPr>
        </p:nvGraphicFramePr>
        <p:xfrm>
          <a:off x="3283128" y="1812978"/>
          <a:ext cx="2786527" cy="4427852"/>
        </p:xfrm>
        <a:graphic>
          <a:graphicData uri="http://schemas.openxmlformats.org/drawingml/2006/table">
            <a:tbl>
              <a:tblPr/>
              <a:tblGrid>
                <a:gridCol w="219811"/>
                <a:gridCol w="2118633">
                  <a:extLst>
                    <a:ext uri="{9D8B030D-6E8A-4147-A177-3AD203B41FA5}">
                      <a16:colId xmlns:a16="http://schemas.microsoft.com/office/drawing/2014/main" xmlns="" val="523805127"/>
                    </a:ext>
                  </a:extLst>
                </a:gridCol>
                <a:gridCol w="448083">
                  <a:extLst>
                    <a:ext uri="{9D8B030D-6E8A-4147-A177-3AD203B41FA5}">
                      <a16:colId xmlns:a16="http://schemas.microsoft.com/office/drawing/2014/main" xmlns="" val="3128785599"/>
                    </a:ext>
                  </a:extLst>
                </a:gridCol>
              </a:tblGrid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Саха (Якутия)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9,8%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646539606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Башкортостан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864326620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Нижегородская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9,7%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354537945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Удмуртская Республика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10,9%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57961448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Марий Эл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9,8%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108795780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Мордовия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13884100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Новгородская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17,7%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975779045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Ленинградская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686482752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Ненецкий автономный округ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9,8%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95103944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Архангельская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12,5%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399386931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Ставропольский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36856619"/>
                  </a:ext>
                </a:extLst>
              </a:tr>
              <a:tr h="22590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Кабардино-Балкарская Республика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13,8%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18499320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Томская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15,8%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04717683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Алтайский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12,2%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230214356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Тульская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10,7%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5826986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Калужская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13,4%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3340770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Рязанская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16,2%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02904836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Крым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12,2%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63489838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Ростовская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9,5%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271873872"/>
                  </a:ext>
                </a:extLst>
              </a:tr>
              <a:tr h="20968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Запорожская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16,9%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10122003"/>
                  </a:ext>
                </a:extLst>
              </a:tr>
              <a:tr h="217986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Херсонская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12810556"/>
                  </a:ext>
                </a:extLst>
              </a:tr>
            </a:tbl>
          </a:graphicData>
        </a:graphic>
      </p:graphicFrame>
      <p:graphicFrame>
        <p:nvGraphicFramePr>
          <p:cNvPr id="17" name="Таблица 16">
            <a:extLst>
              <a:ext uri="{FF2B5EF4-FFF2-40B4-BE49-F238E27FC236}">
                <a16:creationId xmlns:a16="http://schemas.microsoft.com/office/drawing/2014/main" xmlns="" id="{0AE3906D-2DEC-E15A-F585-3A8DED3DD5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4176910"/>
              </p:ext>
            </p:extLst>
          </p:nvPr>
        </p:nvGraphicFramePr>
        <p:xfrm>
          <a:off x="6180973" y="1721424"/>
          <a:ext cx="2786525" cy="4560745"/>
        </p:xfrm>
        <a:graphic>
          <a:graphicData uri="http://schemas.openxmlformats.org/drawingml/2006/table">
            <a:tbl>
              <a:tblPr/>
              <a:tblGrid>
                <a:gridCol w="295364"/>
                <a:gridCol w="2035548">
                  <a:extLst>
                    <a:ext uri="{9D8B030D-6E8A-4147-A177-3AD203B41FA5}">
                      <a16:colId xmlns:a16="http://schemas.microsoft.com/office/drawing/2014/main" xmlns="" val="2140708481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xmlns="" val="1877712292"/>
                    </a:ext>
                  </a:extLst>
                </a:gridCol>
              </a:tblGrid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Сахалинская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5,5%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823750556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Амурская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04249418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Забайкальский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8,7%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914951432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Бурятия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690508032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Татарстан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4,2%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46482270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Кировская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272282150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Чувашская Республика 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444441539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Оренбургская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510936376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Самарская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2,2%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6924796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Саратовская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3,2%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438179130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Пензенская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8,1%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90047145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Ульяновская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63786447"/>
                  </a:ext>
                </a:extLst>
              </a:tr>
              <a:tr h="211201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Пермский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005274293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г. Санкт-Петербург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23000058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Мурманская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390429562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Коми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508697423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Вологодская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4,2%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5557841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Карелия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95952336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Чеченская Республика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079859853"/>
                  </a:ext>
                </a:extLst>
              </a:tr>
              <a:tr h="22629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Северная Осетия 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061724751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Кемеровская область 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468085018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Новосибирская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5,4%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947348054"/>
                  </a:ext>
                </a:extLst>
              </a:tr>
              <a:tr h="19634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Омская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04572855"/>
                  </a:ext>
                </a:extLst>
              </a:tr>
            </a:tbl>
          </a:graphicData>
        </a:graphic>
      </p:graphicFrame>
      <p:graphicFrame>
        <p:nvGraphicFramePr>
          <p:cNvPr id="20" name="Таблица 19">
            <a:extLst>
              <a:ext uri="{FF2B5EF4-FFF2-40B4-BE49-F238E27FC236}">
                <a16:creationId xmlns:a16="http://schemas.microsoft.com/office/drawing/2014/main" xmlns="" id="{BDADF5F2-3735-D699-2529-D38B2766A8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418129"/>
              </p:ext>
            </p:extLst>
          </p:nvPr>
        </p:nvGraphicFramePr>
        <p:xfrm>
          <a:off x="9033998" y="1299021"/>
          <a:ext cx="2739400" cy="4982354"/>
        </p:xfrm>
        <a:graphic>
          <a:graphicData uri="http://schemas.openxmlformats.org/drawingml/2006/table">
            <a:tbl>
              <a:tblPr/>
              <a:tblGrid>
                <a:gridCol w="237223"/>
                <a:gridCol w="2178657">
                  <a:extLst>
                    <a:ext uri="{9D8B030D-6E8A-4147-A177-3AD203B41FA5}">
                      <a16:colId xmlns:a16="http://schemas.microsoft.com/office/drawing/2014/main" xmlns="" val="1088552961"/>
                    </a:ext>
                  </a:extLst>
                </a:gridCol>
                <a:gridCol w="323520">
                  <a:extLst>
                    <a:ext uri="{9D8B030D-6E8A-4147-A177-3AD203B41FA5}">
                      <a16:colId xmlns:a16="http://schemas.microsoft.com/office/drawing/2014/main" xmlns="" val="243775187"/>
                    </a:ext>
                  </a:extLst>
                </a:gridCol>
              </a:tblGrid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Красноярский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3,8%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55833368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Хакасия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83324789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Челябинская </a:t>
                      </a:r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87056648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Тюменская </a:t>
                      </a:r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65114046"/>
                  </a:ext>
                </a:extLst>
              </a:tr>
              <a:tr h="20332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Ханты-Мансийский </a:t>
                      </a:r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АО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5,8%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106506761"/>
                  </a:ext>
                </a:extLst>
              </a:tr>
              <a:tr h="20275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Ямало-Ненецкий </a:t>
                      </a:r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АО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055381344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Свердловская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2,6%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882434630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Курганская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538269698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г. Москва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670905160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Московская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75216950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Курская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76994680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Ярославская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46745550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Ивановская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95384691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Костромская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3,5%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39198349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Брянская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61040671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Липецкая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6,8%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541066810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Смоленская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209658927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41.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Белгородская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7,9%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8967382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42.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Орловская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85432517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43.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Владимирская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3,5%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527561904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Тамбовская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113096742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Воронежская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3,6%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911761656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Волгоградская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5,3%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540182066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47.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Адыгея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7,9%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27785440"/>
                  </a:ext>
                </a:extLst>
              </a:tr>
              <a:tr h="19704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г. Севастополь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721942814"/>
                  </a:ext>
                </a:extLst>
              </a:tr>
              <a:tr h="1730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49.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Калмыкия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894574815"/>
                  </a:ext>
                </a:extLst>
              </a:tr>
              <a:tr h="19452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Астраханская область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346973877"/>
                  </a:ext>
                </a:extLst>
              </a:tr>
              <a:tr h="17874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51.</a:t>
                      </a:r>
                      <a:endParaRPr lang="ru-RU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Краснодарский край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5,1%</a:t>
                      </a:r>
                    </a:p>
                  </a:txBody>
                  <a:tcPr marL="5443" marR="5443" marT="5443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41329141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B28A209-8F5B-D5BA-4B03-0F41E9BDCC87}"/>
              </a:ext>
            </a:extLst>
          </p:cNvPr>
          <p:cNvSpPr txBox="1"/>
          <p:nvPr/>
        </p:nvSpPr>
        <p:spPr>
          <a:xfrm>
            <a:off x="2247326" y="1424009"/>
            <a:ext cx="1355755" cy="297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Дефицит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7AACAC5-7EB7-8F08-1667-C80FA0F204CA}"/>
              </a:ext>
            </a:extLst>
          </p:cNvPr>
          <p:cNvSpPr txBox="1"/>
          <p:nvPr/>
        </p:nvSpPr>
        <p:spPr>
          <a:xfrm>
            <a:off x="4795467" y="1426729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Дефицит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DA99B9C-F2E0-4903-5E59-45FDA719C06E}"/>
              </a:ext>
            </a:extLst>
          </p:cNvPr>
          <p:cNvSpPr txBox="1"/>
          <p:nvPr/>
        </p:nvSpPr>
        <p:spPr>
          <a:xfrm>
            <a:off x="7919776" y="1370864"/>
            <a:ext cx="1458989" cy="297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Дефицит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8285" y="369332"/>
            <a:ext cx="1672240" cy="738664"/>
          </a:xfrm>
          <a:prstGeom prst="rect">
            <a:avLst/>
          </a:prstGeom>
          <a:noFill/>
          <a:ln>
            <a:noFill/>
            <a:prstDash val="lgDashDot"/>
          </a:ln>
        </p:spPr>
        <p:txBody>
          <a:bodyPr wrap="square" rtlCol="0">
            <a:spAutoFit/>
          </a:bodyPr>
          <a:lstStyle/>
          <a:p>
            <a:r>
              <a:rPr lang="ru-RU" sz="1400" b="1" dirty="0" smtClean="0">
                <a:solidFill>
                  <a:srgbClr val="FF0000"/>
                </a:solidFill>
              </a:rPr>
              <a:t>17 </a:t>
            </a:r>
            <a:r>
              <a:rPr lang="ru-RU" sz="1400" dirty="0" smtClean="0">
                <a:solidFill>
                  <a:schemeClr val="accent5">
                    <a:lumMod val="75000"/>
                  </a:schemeClr>
                </a:solidFill>
              </a:rPr>
              <a:t>- в красной зоне</a:t>
            </a:r>
          </a:p>
          <a:p>
            <a:r>
              <a:rPr lang="ru-RU" sz="1400" b="1" dirty="0" smtClean="0">
                <a:solidFill>
                  <a:srgbClr val="FFC000"/>
                </a:solidFill>
              </a:rPr>
              <a:t>21 </a:t>
            </a:r>
            <a:r>
              <a:rPr lang="ru-RU" sz="1400" dirty="0" smtClean="0">
                <a:solidFill>
                  <a:schemeClr val="accent5">
                    <a:lumMod val="75000"/>
                  </a:schemeClr>
                </a:solidFill>
              </a:rPr>
              <a:t>- в желтой зоне</a:t>
            </a:r>
          </a:p>
          <a:p>
            <a:r>
              <a:rPr lang="ru-RU" sz="1400" b="1" dirty="0" smtClean="0">
                <a:solidFill>
                  <a:srgbClr val="00B050"/>
                </a:solidFill>
              </a:rPr>
              <a:t>51 </a:t>
            </a:r>
            <a:r>
              <a:rPr lang="ru-RU" sz="1400" dirty="0" smtClean="0">
                <a:solidFill>
                  <a:schemeClr val="accent5">
                    <a:lumMod val="75000"/>
                  </a:schemeClr>
                </a:solidFill>
              </a:rPr>
              <a:t>- в зеленой зоне</a:t>
            </a:r>
            <a:endParaRPr lang="ru-RU" sz="1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04814" y="6383263"/>
            <a:ext cx="7253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+mj-lt"/>
              </a:rPr>
              <a:t>До настоящего времени «дорожные карты» не представлены</a:t>
            </a:r>
            <a:endParaRPr lang="ru-RU" sz="2000" dirty="0">
              <a:solidFill>
                <a:schemeClr val="accent5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766989" y="0"/>
            <a:ext cx="5425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accent5">
                    <a:lumMod val="75000"/>
                  </a:schemeClr>
                </a:solidFill>
              </a:rPr>
              <a:t>Срок предоставления «Дорожной карты»– 1 ноября</a:t>
            </a:r>
            <a:endParaRPr lang="ru-RU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58388" y="827451"/>
            <a:ext cx="27572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/>
              <a:t>Среднероссийский уровень -9,2%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40912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="" xmlns:a16="http://schemas.microsoft.com/office/drawing/2014/main" id="{ABF5EA02-E9B5-3203-1F62-BF89388FA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="" xmlns:a16="http://schemas.microsoft.com/office/drawing/2014/main" id="{F893522B-2FB5-0ABE-23AB-1C28B7090027}"/>
              </a:ext>
            </a:extLst>
          </p:cNvPr>
          <p:cNvSpPr/>
          <p:nvPr/>
        </p:nvSpPr>
        <p:spPr>
          <a:xfrm>
            <a:off x="404814" y="1121928"/>
            <a:ext cx="2786526" cy="5359083"/>
          </a:xfrm>
          <a:prstGeom prst="rect">
            <a:avLst/>
          </a:prstGeom>
          <a:solidFill>
            <a:srgbClr val="F8E0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="" xmlns:a16="http://schemas.microsoft.com/office/drawing/2014/main" id="{70EBAF39-0AA5-CBB2-23C7-327CD1DF2616}"/>
              </a:ext>
            </a:extLst>
          </p:cNvPr>
          <p:cNvSpPr/>
          <p:nvPr/>
        </p:nvSpPr>
        <p:spPr>
          <a:xfrm>
            <a:off x="6180973" y="1121928"/>
            <a:ext cx="2786526" cy="5366745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="" xmlns:a16="http://schemas.microsoft.com/office/drawing/2014/main" id="{73C2A686-6818-13F0-4E88-C976FBCDBA09}"/>
              </a:ext>
            </a:extLst>
          </p:cNvPr>
          <p:cNvSpPr/>
          <p:nvPr/>
        </p:nvSpPr>
        <p:spPr>
          <a:xfrm>
            <a:off x="9033999" y="1121928"/>
            <a:ext cx="2786526" cy="5359083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0819F33C-4C47-2BE6-C4A9-86AA23AA99AE}"/>
              </a:ext>
            </a:extLst>
          </p:cNvPr>
          <p:cNvSpPr txBox="1"/>
          <p:nvPr/>
        </p:nvSpPr>
        <p:spPr>
          <a:xfrm>
            <a:off x="315064" y="258065"/>
            <a:ext cx="10570952" cy="7232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marR="0" lvl="0" indent="0" algn="l" defTabSz="628650" rtl="0" eaLnBrk="1" fontAlgn="base" latinLnBrk="0" hangingPunct="1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Блок 3</a:t>
            </a:r>
            <a:b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</a:b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Обеспеченность контейнерными площадками (1</a:t>
            </a:r>
            <a:r>
              <a:rPr lang="en-US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/2)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rgbClr val="046D7E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48DE99EA-532B-F08D-E401-A980F16F65D7}"/>
              </a:ext>
            </a:extLst>
          </p:cNvPr>
          <p:cNvSpPr txBox="1">
            <a:spLocks/>
          </p:cNvSpPr>
          <p:nvPr/>
        </p:nvSpPr>
        <p:spPr>
          <a:xfrm>
            <a:off x="11760344" y="6438030"/>
            <a:ext cx="352286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60DB80-B12B-44AC-B32A-16BF32A216D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5A5755"/>
                </a:solidFill>
                <a:effectLst/>
                <a:uLnTx/>
                <a:uFillTx/>
                <a:latin typeface="Circe" panose="020B0502020203020203" pitchFamily="34" charset="-52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5A5755"/>
              </a:solidFill>
              <a:effectLst/>
              <a:uLnTx/>
              <a:uFillTx/>
              <a:latin typeface="Circe" panose="020B0502020203020203" pitchFamily="34" charset="-52"/>
              <a:ea typeface="+mn-ea"/>
              <a:cs typeface="+mn-cs"/>
            </a:endParaRPr>
          </a:p>
        </p:txBody>
      </p:sp>
      <p:pic>
        <p:nvPicPr>
          <p:cNvPr id="4" name="Изображение 37" descr="отметка страниц">
            <a:extLst>
              <a:ext uri="{FF2B5EF4-FFF2-40B4-BE49-F238E27FC236}">
                <a16:creationId xmlns="" xmlns:a16="http://schemas.microsoft.com/office/drawing/2014/main" id="{F1ED0EBC-63B3-0146-046C-C8076B174A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1495" y="6183630"/>
            <a:ext cx="2770505" cy="674370"/>
          </a:xfrm>
          <a:prstGeom prst="rect">
            <a:avLst/>
          </a:prstGeom>
        </p:spPr>
      </p:pic>
      <p:sp>
        <p:nvSpPr>
          <p:cNvPr id="5" name="Номер слайда 5">
            <a:extLst>
              <a:ext uri="{FF2B5EF4-FFF2-40B4-BE49-F238E27FC236}">
                <a16:creationId xmlns="" xmlns:a16="http://schemas.microsoft.com/office/drawing/2014/main" id="{5EB34E7B-8E6A-F27B-DCB9-61A7C788EDD7}"/>
              </a:ext>
            </a:extLst>
          </p:cNvPr>
          <p:cNvSpPr txBox="1">
            <a:spLocks/>
          </p:cNvSpPr>
          <p:nvPr/>
        </p:nvSpPr>
        <p:spPr>
          <a:xfrm>
            <a:off x="11558636" y="6339840"/>
            <a:ext cx="42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05B722-B0CF-48BE-BE01-695C55BFCCAF}" type="slidenum">
              <a: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F1432DDE-D2BD-960A-BE2C-5945F91FB796}"/>
              </a:ext>
            </a:extLst>
          </p:cNvPr>
          <p:cNvSpPr txBox="1"/>
          <p:nvPr/>
        </p:nvSpPr>
        <p:spPr>
          <a:xfrm>
            <a:off x="216978" y="1416965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22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субъекта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25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BA2DE1B0-C961-A87E-74C0-B0F4838EA01E}"/>
              </a:ext>
            </a:extLst>
          </p:cNvPr>
          <p:cNvSpPr txBox="1"/>
          <p:nvPr/>
        </p:nvSpPr>
        <p:spPr>
          <a:xfrm>
            <a:off x="450126" y="1134031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Низкая обеспеченность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6CD4790D-C9B5-85EF-6191-E5C579CF549E}"/>
              </a:ext>
            </a:extLst>
          </p:cNvPr>
          <p:cNvSpPr txBox="1"/>
          <p:nvPr/>
        </p:nvSpPr>
        <p:spPr>
          <a:xfrm>
            <a:off x="6240998" y="1383688"/>
            <a:ext cx="1587338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46 субъектов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51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E68CF331-255A-195B-9A2A-832234400E58}"/>
              </a:ext>
            </a:extLst>
          </p:cNvPr>
          <p:cNvSpPr txBox="1"/>
          <p:nvPr/>
        </p:nvSpPr>
        <p:spPr>
          <a:xfrm>
            <a:off x="6245920" y="1131518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Низкий уровень риска</a:t>
            </a:r>
          </a:p>
        </p:txBody>
      </p:sp>
      <p:sp>
        <p:nvSpPr>
          <p:cNvPr id="38" name="Прямоугольник 37">
            <a:extLst>
              <a:ext uri="{FF2B5EF4-FFF2-40B4-BE49-F238E27FC236}">
                <a16:creationId xmlns="" xmlns:a16="http://schemas.microsoft.com/office/drawing/2014/main" id="{496596D4-8467-084E-D111-1447C71EB9AC}"/>
              </a:ext>
            </a:extLst>
          </p:cNvPr>
          <p:cNvSpPr/>
          <p:nvPr/>
        </p:nvSpPr>
        <p:spPr>
          <a:xfrm>
            <a:off x="3283128" y="1121928"/>
            <a:ext cx="2786526" cy="5359083"/>
          </a:xfrm>
          <a:prstGeom prst="rect">
            <a:avLst/>
          </a:prstGeom>
          <a:solidFill>
            <a:srgbClr val="FFF6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D9374D3F-4C4A-7DEE-34AA-40906CC1AA3D}"/>
              </a:ext>
            </a:extLst>
          </p:cNvPr>
          <p:cNvSpPr txBox="1"/>
          <p:nvPr/>
        </p:nvSpPr>
        <p:spPr>
          <a:xfrm>
            <a:off x="3269126" y="1423796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21 субъект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2</a:t>
            </a: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4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499AAD89-A7B5-DD5C-9722-B23A145BABA3}"/>
              </a:ext>
            </a:extLst>
          </p:cNvPr>
          <p:cNvSpPr txBox="1"/>
          <p:nvPr/>
        </p:nvSpPr>
        <p:spPr>
          <a:xfrm>
            <a:off x="3274049" y="1131518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Средняя обеспеченность</a:t>
            </a:r>
          </a:p>
        </p:txBody>
      </p:sp>
      <p:graphicFrame>
        <p:nvGraphicFramePr>
          <p:cNvPr id="15" name="Таблица 14">
            <a:extLst>
              <a:ext uri="{FF2B5EF4-FFF2-40B4-BE49-F238E27FC236}">
                <a16:creationId xmlns="" xmlns:a16="http://schemas.microsoft.com/office/drawing/2014/main" id="{A1E9655D-7777-7F21-00F8-7CEE71EB7C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4156168"/>
              </p:ext>
            </p:extLst>
          </p:nvPr>
        </p:nvGraphicFramePr>
        <p:xfrm>
          <a:off x="3385674" y="1812978"/>
          <a:ext cx="2540000" cy="4612537"/>
        </p:xfrm>
        <a:graphic>
          <a:graphicData uri="http://schemas.openxmlformats.org/drawingml/2006/table">
            <a:tbl>
              <a:tblPr/>
              <a:tblGrid>
                <a:gridCol w="1799937">
                  <a:extLst>
                    <a:ext uri="{9D8B030D-6E8A-4147-A177-3AD203B41FA5}">
                      <a16:colId xmlns="" xmlns:a16="http://schemas.microsoft.com/office/drawing/2014/main" val="523805127"/>
                    </a:ext>
                  </a:extLst>
                </a:gridCol>
                <a:gridCol w="740063">
                  <a:extLst>
                    <a:ext uri="{9D8B030D-6E8A-4147-A177-3AD203B41FA5}">
                      <a16:colId xmlns="" xmlns:a16="http://schemas.microsoft.com/office/drawing/2014/main" val="3128785599"/>
                    </a:ext>
                  </a:extLst>
                </a:gridCol>
              </a:tblGrid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Чукотский автономный округ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33,8%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46539606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Амурская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20,1%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64326620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Алтай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24,9%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54537945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Краснодарский край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57961448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Красноярский край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19,7%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108795780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Еврейская автономная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28,8%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13884100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Воронежская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32,3%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75779045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Саратовская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19,3%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86482752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Удмуртская Республика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25,3%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95103944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Орловская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22,4%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99386931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Липецкая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25,5%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36856619"/>
                  </a:ext>
                </a:extLst>
              </a:tr>
              <a:tr h="20947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Калмыкия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21,5%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18499320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Томская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36,3%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04717683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Татарстан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30214356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Брянская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32,4%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5826986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Волгоградская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20,7%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3340770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Вологодская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26,1%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02904836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Оренбургская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22,7%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63489838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Нижегородская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22,2%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71873872"/>
                  </a:ext>
                </a:extLst>
              </a:tr>
              <a:tr h="21971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Курская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28,1%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0122003"/>
                  </a:ext>
                </a:extLst>
              </a:tr>
              <a:tr h="22842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Псковская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22,9%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12810556"/>
                  </a:ext>
                </a:extLst>
              </a:tr>
            </a:tbl>
          </a:graphicData>
        </a:graphic>
      </p:graphicFrame>
      <p:graphicFrame>
        <p:nvGraphicFramePr>
          <p:cNvPr id="17" name="Таблица 16">
            <a:extLst>
              <a:ext uri="{FF2B5EF4-FFF2-40B4-BE49-F238E27FC236}">
                <a16:creationId xmlns="" xmlns:a16="http://schemas.microsoft.com/office/drawing/2014/main" id="{5CCC1ED9-9523-9473-D30C-D963116EEC43}"/>
              </a:ext>
            </a:extLst>
          </p:cNvPr>
          <p:cNvGraphicFramePr>
            <a:graphicFrameLocks noGrp="1"/>
          </p:cNvGraphicFramePr>
          <p:nvPr/>
        </p:nvGraphicFramePr>
        <p:xfrm>
          <a:off x="6240998" y="1808969"/>
          <a:ext cx="2726501" cy="4505277"/>
        </p:xfrm>
        <a:graphic>
          <a:graphicData uri="http://schemas.openxmlformats.org/drawingml/2006/table">
            <a:tbl>
              <a:tblPr/>
              <a:tblGrid>
                <a:gridCol w="2097244">
                  <a:extLst>
                    <a:ext uri="{9D8B030D-6E8A-4147-A177-3AD203B41FA5}">
                      <a16:colId xmlns="" xmlns:a16="http://schemas.microsoft.com/office/drawing/2014/main" val="2140708481"/>
                    </a:ext>
                  </a:extLst>
                </a:gridCol>
                <a:gridCol w="629257">
                  <a:extLst>
                    <a:ext uri="{9D8B030D-6E8A-4147-A177-3AD203B41FA5}">
                      <a16:colId xmlns="" xmlns:a16="http://schemas.microsoft.com/office/drawing/2014/main" val="1877712292"/>
                    </a:ext>
                  </a:extLst>
                </a:gridCol>
              </a:tblGrid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Тверская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11,3%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23750556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Северная Осетия - Алания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16,7%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704249418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Хабаровский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13,6%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14951432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Сахалинская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5,2%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90508032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Ростовская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46482270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Рязанская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72282150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Камчатский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11,1%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444441539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Свердловская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10,7%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10936376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Иркутская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16,8%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6924796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Ненецкий автономный округ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8,6%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438179130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Ульяновская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0,5%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90047145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Омская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12,1%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63786447"/>
                  </a:ext>
                </a:extLst>
              </a:tr>
              <a:tr h="21842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Пермский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17,8%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05274293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Ямало-Ненецкий </a:t>
                      </a:r>
                      <a:r>
                        <a:rPr lang="ru-RU" sz="1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автономный округ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0,5%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23000058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Новосибирская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10,2%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90429562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Пензенская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08697423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Архангельская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11,7%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5557841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г. Севастополь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95952336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Калининградская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17,8%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79859853"/>
                  </a:ext>
                </a:extLst>
              </a:tr>
              <a:tr h="22563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Крым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4,6%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61724751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Смоленская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17,8%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468085018"/>
                  </a:ext>
                </a:extLst>
              </a:tr>
              <a:tr h="2030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Астраханская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2,8%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47348054"/>
                  </a:ext>
                </a:extLst>
              </a:tr>
            </a:tbl>
          </a:graphicData>
        </a:graphic>
      </p:graphicFrame>
      <p:graphicFrame>
        <p:nvGraphicFramePr>
          <p:cNvPr id="20" name="Таблица 19">
            <a:extLst>
              <a:ext uri="{FF2B5EF4-FFF2-40B4-BE49-F238E27FC236}">
                <a16:creationId xmlns="" xmlns:a16="http://schemas.microsoft.com/office/drawing/2014/main" id="{BA2A022F-8C7F-0D2A-9AD5-9EDE1D3CC5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9230936"/>
              </p:ext>
            </p:extLst>
          </p:nvPr>
        </p:nvGraphicFramePr>
        <p:xfrm>
          <a:off x="9134968" y="1299020"/>
          <a:ext cx="2606906" cy="5126491"/>
        </p:xfrm>
        <a:graphic>
          <a:graphicData uri="http://schemas.openxmlformats.org/drawingml/2006/table">
            <a:tbl>
              <a:tblPr/>
              <a:tblGrid>
                <a:gridCol w="2010285">
                  <a:extLst>
                    <a:ext uri="{9D8B030D-6E8A-4147-A177-3AD203B41FA5}">
                      <a16:colId xmlns="" xmlns:a16="http://schemas.microsoft.com/office/drawing/2014/main" val="1088552961"/>
                    </a:ext>
                  </a:extLst>
                </a:gridCol>
                <a:gridCol w="596621">
                  <a:extLst>
                    <a:ext uri="{9D8B030D-6E8A-4147-A177-3AD203B41FA5}">
                      <a16:colId xmlns="" xmlns:a16="http://schemas.microsoft.com/office/drawing/2014/main" val="243775187"/>
                    </a:ext>
                  </a:extLst>
                </a:gridCol>
              </a:tblGrid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Белгородская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9,2%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55833368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Самарская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14,6%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83324789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Марий Эл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2,8%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87056648"/>
                  </a:ext>
                </a:extLst>
              </a:tr>
              <a:tr h="21299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Ханты-Мансийский АО - Югра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65114046"/>
                  </a:ext>
                </a:extLst>
              </a:tr>
              <a:tr h="20980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Тульская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106506761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Костромская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3,4%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055381344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Ярославская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10,5%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82434630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Владимирская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538269698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Коми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5,2%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70905160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Ленинградская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5,7%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75216950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Ставропольский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16,3%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76994680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Мурманская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46745550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Челябинская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7,6%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95384691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Кировская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14,3%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39198349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Калужская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6,9%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61040671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Новгородская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0,4%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41066810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Башкортостан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5,8%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09658927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Херсонская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8967382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г. Санкт-Петербург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85432517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Донецкая Народная Республика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527561904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Луганская Народная Республика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13096742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Запорожская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11761656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г. Москва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40182066"/>
                  </a:ext>
                </a:extLst>
              </a:tr>
              <a:tr h="2138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Московская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2778544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A34397A-B236-369A-101E-E9C14ADFB198}"/>
              </a:ext>
            </a:extLst>
          </p:cNvPr>
          <p:cNvSpPr txBox="1"/>
          <p:nvPr/>
        </p:nvSpPr>
        <p:spPr>
          <a:xfrm>
            <a:off x="1767391" y="1423795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Дефицит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D0C58A4F-14F5-CAE8-A78E-57A79E3ACD21}"/>
              </a:ext>
            </a:extLst>
          </p:cNvPr>
          <p:cNvSpPr txBox="1"/>
          <p:nvPr/>
        </p:nvSpPr>
        <p:spPr>
          <a:xfrm>
            <a:off x="4644048" y="1423795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Дефицит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338C544-E6F9-39B7-7084-47A122351A3E}"/>
              </a:ext>
            </a:extLst>
          </p:cNvPr>
          <p:cNvSpPr txBox="1"/>
          <p:nvPr/>
        </p:nvSpPr>
        <p:spPr>
          <a:xfrm>
            <a:off x="7613435" y="1389982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Дефицит</a:t>
            </a:r>
          </a:p>
        </p:txBody>
      </p:sp>
      <p:graphicFrame>
        <p:nvGraphicFramePr>
          <p:cNvPr id="11" name="Таблица 10">
            <a:extLst>
              <a:ext uri="{FF2B5EF4-FFF2-40B4-BE49-F238E27FC236}">
                <a16:creationId xmlns="" xmlns:a16="http://schemas.microsoft.com/office/drawing/2014/main" id="{BFD09F87-234E-3ABA-4CAC-C5CC4D97AE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057475"/>
              </p:ext>
            </p:extLst>
          </p:nvPr>
        </p:nvGraphicFramePr>
        <p:xfrm>
          <a:off x="460257" y="1693182"/>
          <a:ext cx="2721579" cy="4732332"/>
        </p:xfrm>
        <a:graphic>
          <a:graphicData uri="http://schemas.openxmlformats.org/drawingml/2006/table">
            <a:tbl>
              <a:tblPr/>
              <a:tblGrid>
                <a:gridCol w="2056606">
                  <a:extLst>
                    <a:ext uri="{9D8B030D-6E8A-4147-A177-3AD203B41FA5}">
                      <a16:colId xmlns="" xmlns:a16="http://schemas.microsoft.com/office/drawing/2014/main" val="523805127"/>
                    </a:ext>
                  </a:extLst>
                </a:gridCol>
                <a:gridCol w="664973">
                  <a:extLst>
                    <a:ext uri="{9D8B030D-6E8A-4147-A177-3AD203B41FA5}">
                      <a16:colId xmlns="" xmlns:a16="http://schemas.microsoft.com/office/drawing/2014/main" val="3128785599"/>
                    </a:ext>
                  </a:extLst>
                </a:gridCol>
              </a:tblGrid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Саха (Якутия)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52,5%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46539606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Ингушетия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84,7%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64326620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Тыва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63,5%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54537945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Хакасия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68,4%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57961448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Забайкальский край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108795780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Бурятия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64,7%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13884100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Алтайский край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45,7%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75779045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Приморский край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83,7%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86482752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Тамбовская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46,9%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95103944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Магаданская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Нет данных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99386931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Дагестан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46,1%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36856619"/>
                  </a:ext>
                </a:extLst>
              </a:tr>
              <a:tr h="20680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Мордовия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18499320"/>
                  </a:ext>
                </a:extLst>
              </a:tr>
              <a:tr h="20071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Карачаево-Черкесская Республика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60,3%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04717683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Чеченская Республика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30214356"/>
                  </a:ext>
                </a:extLst>
              </a:tr>
              <a:tr h="21126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Кабардино-Балкарская Республика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5826986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Карелия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3340770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Тюменская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02904836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Ивановская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63489838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Курганская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71873872"/>
                  </a:ext>
                </a:extLst>
              </a:tr>
              <a:tr h="21560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Чувашская Республика - Чувашия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0122003"/>
                  </a:ext>
                </a:extLst>
              </a:tr>
              <a:tr h="224142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Кемеровская область - Кузбасс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12810556"/>
                  </a:ext>
                </a:extLst>
              </a:tr>
              <a:tr h="224142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Адыгея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54,5%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2443559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B116BD72-0850-0440-DC4C-413DE4329DF0}"/>
              </a:ext>
            </a:extLst>
          </p:cNvPr>
          <p:cNvSpPr txBox="1"/>
          <p:nvPr/>
        </p:nvSpPr>
        <p:spPr>
          <a:xfrm>
            <a:off x="10084252" y="380023"/>
            <a:ext cx="1736273" cy="738664"/>
          </a:xfrm>
          <a:prstGeom prst="rect">
            <a:avLst/>
          </a:prstGeom>
          <a:noFill/>
          <a:ln>
            <a:noFill/>
            <a:prstDash val="lgDashDot"/>
          </a:ln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rgbClr val="FF0000"/>
                </a:solidFill>
              </a:rPr>
              <a:t>22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красной зоне</a:t>
            </a:r>
          </a:p>
          <a:p>
            <a:r>
              <a:rPr lang="ru-RU" sz="1400" b="1" dirty="0">
                <a:solidFill>
                  <a:srgbClr val="FFC000"/>
                </a:solidFill>
              </a:rPr>
              <a:t>21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желтой зоне</a:t>
            </a:r>
          </a:p>
          <a:p>
            <a:r>
              <a:rPr lang="ru-RU" sz="1400" b="1" dirty="0">
                <a:solidFill>
                  <a:srgbClr val="00B050"/>
                </a:solidFill>
              </a:rPr>
              <a:t>46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зеленой зоне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58388" y="775254"/>
            <a:ext cx="2752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/>
              <a:t>Среднероссийский уровень - 16%</a:t>
            </a:r>
            <a:endParaRPr lang="ru-RU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6766989" y="0"/>
            <a:ext cx="5425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accent5">
                    <a:lumMod val="75000"/>
                  </a:schemeClr>
                </a:solidFill>
              </a:rPr>
              <a:t>Срок предоставления «Дорожной карты»– 1 ноября</a:t>
            </a:r>
            <a:endParaRPr lang="ru-RU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7713" y="6438884"/>
            <a:ext cx="7253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+mj-lt"/>
              </a:rPr>
              <a:t>До настоящего времени «дорожные карты» не представлены</a:t>
            </a:r>
            <a:endParaRPr lang="ru-RU" sz="2000" dirty="0">
              <a:solidFill>
                <a:schemeClr val="accent5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17380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="" xmlns:a16="http://schemas.microsoft.com/office/drawing/2014/main" id="{D4DB6209-3751-76CA-3481-B85778C21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="" xmlns:a16="http://schemas.microsoft.com/office/drawing/2014/main" id="{59B10DF3-2147-E5E6-4ADA-564FED987BEF}"/>
              </a:ext>
            </a:extLst>
          </p:cNvPr>
          <p:cNvSpPr/>
          <p:nvPr/>
        </p:nvSpPr>
        <p:spPr>
          <a:xfrm>
            <a:off x="404814" y="1121928"/>
            <a:ext cx="2786526" cy="5359083"/>
          </a:xfrm>
          <a:prstGeom prst="rect">
            <a:avLst/>
          </a:prstGeom>
          <a:solidFill>
            <a:srgbClr val="F8E0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="" xmlns:a16="http://schemas.microsoft.com/office/drawing/2014/main" id="{2F5FF076-3EF3-6B9C-4CE9-3873FDD7D55A}"/>
              </a:ext>
            </a:extLst>
          </p:cNvPr>
          <p:cNvSpPr/>
          <p:nvPr/>
        </p:nvSpPr>
        <p:spPr>
          <a:xfrm>
            <a:off x="6180973" y="1121928"/>
            <a:ext cx="2786526" cy="5366745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="" xmlns:a16="http://schemas.microsoft.com/office/drawing/2014/main" id="{7C987D55-C899-7DEA-FFF3-9FEF1A6F2891}"/>
              </a:ext>
            </a:extLst>
          </p:cNvPr>
          <p:cNvSpPr/>
          <p:nvPr/>
        </p:nvSpPr>
        <p:spPr>
          <a:xfrm>
            <a:off x="9033999" y="1121928"/>
            <a:ext cx="2786526" cy="5359083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4CEE6748-BBFB-3814-5478-207A18208738}"/>
              </a:ext>
            </a:extLst>
          </p:cNvPr>
          <p:cNvSpPr txBox="1"/>
          <p:nvPr/>
        </p:nvSpPr>
        <p:spPr>
          <a:xfrm>
            <a:off x="294272" y="258065"/>
            <a:ext cx="10570952" cy="7232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marR="0" lvl="0" indent="0" algn="l" defTabSz="628650" rtl="0" eaLnBrk="1" fontAlgn="base" latinLnBrk="0" hangingPunct="1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Блок </a:t>
            </a:r>
            <a:r>
              <a:rPr lang="en-US" sz="2400" b="1" dirty="0" smtClean="0">
                <a:solidFill>
                  <a:srgbClr val="046D7E"/>
                </a:solidFill>
                <a:latin typeface="Circe Bold" panose="020B0602020203020203" pitchFamily="34" charset="-52"/>
              </a:rPr>
              <a:t>3</a:t>
            </a: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/>
            </a:r>
            <a:b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</a:b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Обеспеченность контейнерами (</a:t>
            </a:r>
            <a:r>
              <a:rPr lang="en-US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2/2)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rgbClr val="046D7E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798C9458-8294-EBD9-9C93-9F6CC9E9294D}"/>
              </a:ext>
            </a:extLst>
          </p:cNvPr>
          <p:cNvSpPr txBox="1">
            <a:spLocks/>
          </p:cNvSpPr>
          <p:nvPr/>
        </p:nvSpPr>
        <p:spPr>
          <a:xfrm>
            <a:off x="11760344" y="6438030"/>
            <a:ext cx="352286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60DB80-B12B-44AC-B32A-16BF32A216D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5A5755"/>
                </a:solidFill>
                <a:effectLst/>
                <a:uLnTx/>
                <a:uFillTx/>
                <a:latin typeface="Circe" panose="020B0502020203020203" pitchFamily="34" charset="-52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5A5755"/>
              </a:solidFill>
              <a:effectLst/>
              <a:uLnTx/>
              <a:uFillTx/>
              <a:latin typeface="Circe" panose="020B0502020203020203" pitchFamily="34" charset="-52"/>
              <a:ea typeface="+mn-ea"/>
              <a:cs typeface="+mn-cs"/>
            </a:endParaRPr>
          </a:p>
        </p:txBody>
      </p:sp>
      <p:pic>
        <p:nvPicPr>
          <p:cNvPr id="4" name="Изображение 37" descr="отметка страниц">
            <a:extLst>
              <a:ext uri="{FF2B5EF4-FFF2-40B4-BE49-F238E27FC236}">
                <a16:creationId xmlns="" xmlns:a16="http://schemas.microsoft.com/office/drawing/2014/main" id="{3A03747B-7776-CD01-7118-CF9A48F1D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1495" y="6183630"/>
            <a:ext cx="2770505" cy="674370"/>
          </a:xfrm>
          <a:prstGeom prst="rect">
            <a:avLst/>
          </a:prstGeom>
        </p:spPr>
      </p:pic>
      <p:sp>
        <p:nvSpPr>
          <p:cNvPr id="5" name="Номер слайда 5">
            <a:extLst>
              <a:ext uri="{FF2B5EF4-FFF2-40B4-BE49-F238E27FC236}">
                <a16:creationId xmlns="" xmlns:a16="http://schemas.microsoft.com/office/drawing/2014/main" id="{8A40D392-A604-996F-AAED-259DFF0BE79B}"/>
              </a:ext>
            </a:extLst>
          </p:cNvPr>
          <p:cNvSpPr txBox="1">
            <a:spLocks/>
          </p:cNvSpPr>
          <p:nvPr/>
        </p:nvSpPr>
        <p:spPr>
          <a:xfrm>
            <a:off x="11558636" y="6339840"/>
            <a:ext cx="42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05B722-B0CF-48BE-BE01-695C55BFCCAF}" type="slidenum">
              <a: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E8903FDD-8599-9F63-8165-DBA692B74D39}"/>
              </a:ext>
            </a:extLst>
          </p:cNvPr>
          <p:cNvSpPr txBox="1"/>
          <p:nvPr/>
        </p:nvSpPr>
        <p:spPr>
          <a:xfrm>
            <a:off x="216978" y="1416965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23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субъекта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26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1A54F116-80A7-93D8-A306-60E112D4A333}"/>
              </a:ext>
            </a:extLst>
          </p:cNvPr>
          <p:cNvSpPr txBox="1"/>
          <p:nvPr/>
        </p:nvSpPr>
        <p:spPr>
          <a:xfrm>
            <a:off x="450126" y="1134031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Низкая обеспеченность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21DB7993-7997-ED1E-6D99-0D4FDCDEDE18}"/>
              </a:ext>
            </a:extLst>
          </p:cNvPr>
          <p:cNvSpPr txBox="1"/>
          <p:nvPr/>
        </p:nvSpPr>
        <p:spPr>
          <a:xfrm>
            <a:off x="6240998" y="1383688"/>
            <a:ext cx="1587338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4</a:t>
            </a: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2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субъект</a:t>
            </a: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а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lang="ru-RU" sz="1000" dirty="0">
                <a:solidFill>
                  <a:srgbClr val="D95A60"/>
                </a:solidFill>
                <a:latin typeface="Circe Bold" panose="020B0602020203020203" pitchFamily="34" charset="-52"/>
              </a:rPr>
              <a:t>47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54794762-5D39-9666-329C-ECC6985BB9F1}"/>
              </a:ext>
            </a:extLst>
          </p:cNvPr>
          <p:cNvSpPr txBox="1"/>
          <p:nvPr/>
        </p:nvSpPr>
        <p:spPr>
          <a:xfrm>
            <a:off x="6245920" y="1131518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Низкий уровень риска</a:t>
            </a:r>
          </a:p>
        </p:txBody>
      </p:sp>
      <p:sp>
        <p:nvSpPr>
          <p:cNvPr id="38" name="Прямоугольник 37">
            <a:extLst>
              <a:ext uri="{FF2B5EF4-FFF2-40B4-BE49-F238E27FC236}">
                <a16:creationId xmlns="" xmlns:a16="http://schemas.microsoft.com/office/drawing/2014/main" id="{02EAD985-294F-30F9-1543-86219EF4C150}"/>
              </a:ext>
            </a:extLst>
          </p:cNvPr>
          <p:cNvSpPr/>
          <p:nvPr/>
        </p:nvSpPr>
        <p:spPr>
          <a:xfrm>
            <a:off x="3283128" y="1121928"/>
            <a:ext cx="2786526" cy="5359083"/>
          </a:xfrm>
          <a:prstGeom prst="rect">
            <a:avLst/>
          </a:prstGeom>
          <a:solidFill>
            <a:srgbClr val="FFF6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C76B8CE7-22F8-973C-BE97-1415A6C1C7BA}"/>
              </a:ext>
            </a:extLst>
          </p:cNvPr>
          <p:cNvSpPr txBox="1"/>
          <p:nvPr/>
        </p:nvSpPr>
        <p:spPr>
          <a:xfrm>
            <a:off x="3269126" y="1423796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24 субъекта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27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51793BE2-69F9-ABD9-5B15-6E45A21F774E}"/>
              </a:ext>
            </a:extLst>
          </p:cNvPr>
          <p:cNvSpPr txBox="1"/>
          <p:nvPr/>
        </p:nvSpPr>
        <p:spPr>
          <a:xfrm>
            <a:off x="3274049" y="1131518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Средняя обеспеченность</a:t>
            </a:r>
          </a:p>
        </p:txBody>
      </p:sp>
      <p:graphicFrame>
        <p:nvGraphicFramePr>
          <p:cNvPr id="15" name="Таблица 14">
            <a:extLst>
              <a:ext uri="{FF2B5EF4-FFF2-40B4-BE49-F238E27FC236}">
                <a16:creationId xmlns="" xmlns:a16="http://schemas.microsoft.com/office/drawing/2014/main" id="{95565BDC-E325-D5CF-8137-DF1555ECA677}"/>
              </a:ext>
            </a:extLst>
          </p:cNvPr>
          <p:cNvGraphicFramePr>
            <a:graphicFrameLocks noGrp="1"/>
          </p:cNvGraphicFramePr>
          <p:nvPr/>
        </p:nvGraphicFramePr>
        <p:xfrm>
          <a:off x="3385674" y="1686234"/>
          <a:ext cx="2609954" cy="4739269"/>
        </p:xfrm>
        <a:graphic>
          <a:graphicData uri="http://schemas.openxmlformats.org/drawingml/2006/table">
            <a:tbl>
              <a:tblPr/>
              <a:tblGrid>
                <a:gridCol w="1849509">
                  <a:extLst>
                    <a:ext uri="{9D8B030D-6E8A-4147-A177-3AD203B41FA5}">
                      <a16:colId xmlns="" xmlns:a16="http://schemas.microsoft.com/office/drawing/2014/main" val="523805127"/>
                    </a:ext>
                  </a:extLst>
                </a:gridCol>
                <a:gridCol w="760445">
                  <a:extLst>
                    <a:ext uri="{9D8B030D-6E8A-4147-A177-3AD203B41FA5}">
                      <a16:colId xmlns="" xmlns:a16="http://schemas.microsoft.com/office/drawing/2014/main" val="3128785599"/>
                    </a:ext>
                  </a:extLst>
                </a:gridCol>
              </a:tblGrid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Тверская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20,3%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46539606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Чукотский автономный округ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23,6%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64326620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Алтайский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24,4%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54537945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Хабаровский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15,6%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57961448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Алтай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19,8%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108795780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Рязанская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13884100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Краснодарский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75779045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Пермский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27,4%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86482752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Пензенская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17,8%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95103944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Саратовская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19,9%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99386931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Удмуртская Республика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36856619"/>
                  </a:ext>
                </a:extLst>
              </a:tr>
              <a:tr h="18739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Калининградская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19,9%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18499320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Смоленская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25,5%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04717683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Астраханская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16,9%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30214356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Белгородская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20,9%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5826986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Липецкая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3340770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Калмыкия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25,6%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02904836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Татарстан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26,7%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63489838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Тульская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16,9%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71873872"/>
                  </a:ext>
                </a:extLst>
              </a:tr>
              <a:tr h="19655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Оренбургская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17,4%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0122003"/>
                  </a:ext>
                </a:extLst>
              </a:tr>
              <a:tr h="20433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Ставропольский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16,3%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12810556"/>
                  </a:ext>
                </a:extLst>
              </a:tr>
              <a:tr h="20433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Кировская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18,9%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24435598"/>
                  </a:ext>
                </a:extLst>
              </a:tr>
              <a:tr h="20433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Курская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28,9%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16487010"/>
                  </a:ext>
                </a:extLst>
              </a:tr>
              <a:tr h="20433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Псковская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24,4%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33668527"/>
                  </a:ext>
                </a:extLst>
              </a:tr>
            </a:tbl>
          </a:graphicData>
        </a:graphic>
      </p:graphicFrame>
      <p:graphicFrame>
        <p:nvGraphicFramePr>
          <p:cNvPr id="17" name="Таблица 16">
            <a:extLst>
              <a:ext uri="{FF2B5EF4-FFF2-40B4-BE49-F238E27FC236}">
                <a16:creationId xmlns="" xmlns:a16="http://schemas.microsoft.com/office/drawing/2014/main" id="{8AC7A7A7-1BBA-1E3C-0EC9-F1D419D0F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9041601"/>
              </p:ext>
            </p:extLst>
          </p:nvPr>
        </p:nvGraphicFramePr>
        <p:xfrm>
          <a:off x="6240998" y="1808969"/>
          <a:ext cx="2726501" cy="4605705"/>
        </p:xfrm>
        <a:graphic>
          <a:graphicData uri="http://schemas.openxmlformats.org/drawingml/2006/table">
            <a:tbl>
              <a:tblPr/>
              <a:tblGrid>
                <a:gridCol w="2097244">
                  <a:extLst>
                    <a:ext uri="{9D8B030D-6E8A-4147-A177-3AD203B41FA5}">
                      <a16:colId xmlns="" xmlns:a16="http://schemas.microsoft.com/office/drawing/2014/main" val="2140708481"/>
                    </a:ext>
                  </a:extLst>
                </a:gridCol>
                <a:gridCol w="629257">
                  <a:extLst>
                    <a:ext uri="{9D8B030D-6E8A-4147-A177-3AD203B41FA5}">
                      <a16:colId xmlns="" xmlns:a16="http://schemas.microsoft.com/office/drawing/2014/main" val="1877712292"/>
                    </a:ext>
                  </a:extLst>
                </a:gridCol>
              </a:tblGrid>
              <a:tr h="34383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Северная Осетия - Алания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23750556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Сахалинская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5,8%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704249418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Амурская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14,7%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14951432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Ростовская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8,5%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90508032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Камчатский край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13,7%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46482270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Свердловская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72282150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Иркутская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14,4%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444441539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Красноярский край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10936376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Ненецкий автономный округ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0,8%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6924796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Ульяновская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0,5%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438179130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Омская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10,8%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90047145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Ямало-Ненецкий автономный округ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63786447"/>
                  </a:ext>
                </a:extLst>
              </a:tr>
              <a:tr h="23893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Новосибирская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9,7%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05274293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Чеченская Республика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3,3%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23000058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Архангельская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13,1%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90429562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Воронежская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08697423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г. Севастополь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5557841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Крым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2,5%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95952336"/>
                  </a:ext>
                </a:extLst>
              </a:tr>
              <a:tr h="2221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Орловская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0,8%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79859853"/>
                  </a:ext>
                </a:extLst>
              </a:tr>
              <a:tr h="24681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Томская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13,1%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61724751"/>
                  </a:ext>
                </a:extLst>
              </a:tr>
            </a:tbl>
          </a:graphicData>
        </a:graphic>
      </p:graphicFrame>
      <p:graphicFrame>
        <p:nvGraphicFramePr>
          <p:cNvPr id="20" name="Таблица 19">
            <a:extLst>
              <a:ext uri="{FF2B5EF4-FFF2-40B4-BE49-F238E27FC236}">
                <a16:creationId xmlns="" xmlns:a16="http://schemas.microsoft.com/office/drawing/2014/main" id="{56DD8846-EE30-C334-6385-DC94B0CB9A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196712"/>
              </p:ext>
            </p:extLst>
          </p:nvPr>
        </p:nvGraphicFramePr>
        <p:xfrm>
          <a:off x="9134968" y="1299019"/>
          <a:ext cx="2606906" cy="5115643"/>
        </p:xfrm>
        <a:graphic>
          <a:graphicData uri="http://schemas.openxmlformats.org/drawingml/2006/table">
            <a:tbl>
              <a:tblPr/>
              <a:tblGrid>
                <a:gridCol w="2010285">
                  <a:extLst>
                    <a:ext uri="{9D8B030D-6E8A-4147-A177-3AD203B41FA5}">
                      <a16:colId xmlns="" xmlns:a16="http://schemas.microsoft.com/office/drawing/2014/main" val="1088552961"/>
                    </a:ext>
                  </a:extLst>
                </a:gridCol>
                <a:gridCol w="596621">
                  <a:extLst>
                    <a:ext uri="{9D8B030D-6E8A-4147-A177-3AD203B41FA5}">
                      <a16:colId xmlns="" xmlns:a16="http://schemas.microsoft.com/office/drawing/2014/main" val="243775187"/>
                    </a:ext>
                  </a:extLst>
                </a:gridCol>
              </a:tblGrid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Чувашская Республика - Чувашия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3,3%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55833368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Марий Эл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83324789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Ханты-Мансийский АО - Югра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87056648"/>
                  </a:ext>
                </a:extLst>
              </a:tr>
              <a:tr h="231889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Брянская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65114046"/>
                  </a:ext>
                </a:extLst>
              </a:tr>
              <a:tr h="22841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Костромская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4,4%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106506761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Ярославская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6,2%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055381344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Владимирская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5,1%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82434630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Коми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6,3%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538269698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Вологодская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10,4%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70905160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Ленинградская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75216950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Мурманская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76994680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Челябинская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10,9%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46745550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Калужская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5,8%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95384691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Новгородская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0,2%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39198349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Башкортостан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61040671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Херсонская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41066810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г. Санкт-Петербург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09658927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Донецкая Народная Республика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8967382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Луганская Народная Республика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85432517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Запорожская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527561904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г. Москва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0,0%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13096742"/>
                  </a:ext>
                </a:extLst>
              </a:tr>
              <a:tr h="232767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Московская область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6,7%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1176165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A792CBC-78A1-49E2-5416-1ED880810948}"/>
              </a:ext>
            </a:extLst>
          </p:cNvPr>
          <p:cNvSpPr txBox="1"/>
          <p:nvPr/>
        </p:nvSpPr>
        <p:spPr>
          <a:xfrm>
            <a:off x="1767391" y="1423795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Дефицит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2EDC9A55-573F-468E-2B78-40421A5A4C6D}"/>
              </a:ext>
            </a:extLst>
          </p:cNvPr>
          <p:cNvSpPr txBox="1"/>
          <p:nvPr/>
        </p:nvSpPr>
        <p:spPr>
          <a:xfrm>
            <a:off x="4644048" y="1423795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Дефицит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6BC055E-DC20-BA94-7FAD-55664C18BCB5}"/>
              </a:ext>
            </a:extLst>
          </p:cNvPr>
          <p:cNvSpPr txBox="1"/>
          <p:nvPr/>
        </p:nvSpPr>
        <p:spPr>
          <a:xfrm>
            <a:off x="7613435" y="1389982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Дефицит</a:t>
            </a:r>
          </a:p>
        </p:txBody>
      </p:sp>
      <p:graphicFrame>
        <p:nvGraphicFramePr>
          <p:cNvPr id="11" name="Таблица 10">
            <a:extLst>
              <a:ext uri="{FF2B5EF4-FFF2-40B4-BE49-F238E27FC236}">
                <a16:creationId xmlns="" xmlns:a16="http://schemas.microsoft.com/office/drawing/2014/main" id="{99D4E734-18A4-D5A9-1F86-C8577E0B6D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4046"/>
              </p:ext>
            </p:extLst>
          </p:nvPr>
        </p:nvGraphicFramePr>
        <p:xfrm>
          <a:off x="460257" y="1693183"/>
          <a:ext cx="2721579" cy="4721488"/>
        </p:xfrm>
        <a:graphic>
          <a:graphicData uri="http://schemas.openxmlformats.org/drawingml/2006/table">
            <a:tbl>
              <a:tblPr/>
              <a:tblGrid>
                <a:gridCol w="2083767">
                  <a:extLst>
                    <a:ext uri="{9D8B030D-6E8A-4147-A177-3AD203B41FA5}">
                      <a16:colId xmlns="" xmlns:a16="http://schemas.microsoft.com/office/drawing/2014/main" val="523805127"/>
                    </a:ext>
                  </a:extLst>
                </a:gridCol>
                <a:gridCol w="637812">
                  <a:extLst>
                    <a:ext uri="{9D8B030D-6E8A-4147-A177-3AD203B41FA5}">
                      <a16:colId xmlns="" xmlns:a16="http://schemas.microsoft.com/office/drawing/2014/main" val="3128785599"/>
                    </a:ext>
                  </a:extLst>
                </a:gridCol>
              </a:tblGrid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Саха (Якутия)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46539606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Ингушетия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64326620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Тыва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54537945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Хакасия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54,1%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57961448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Забайкальский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48,5%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108795780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Бурятия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Нет данных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13884100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Приморский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80,8%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75779045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Тамбовская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57,1%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86482752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Магаданская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95103944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Дагестан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99386931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Мордовия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36856619"/>
                  </a:ext>
                </a:extLst>
              </a:tr>
              <a:tr h="197378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Карачаево-Черкесская Республика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37,7%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18499320"/>
                  </a:ext>
                </a:extLst>
              </a:tr>
              <a:tr h="183261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Еврейская автономная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31,1%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04717683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Кабардино-Балкарская республика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30214356"/>
                  </a:ext>
                </a:extLst>
              </a:tr>
              <a:tr h="200882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Карелия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5826986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Тюменская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3340770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Ивановская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02904836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Курганская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63489838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Самарская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kumimoji="0" lang="ru-RU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irce"/>
                          <a:ea typeface="+mn-ea"/>
                          <a:cs typeface="+mn-cs"/>
                        </a:rPr>
                        <a:t>Нет данных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71873872"/>
                  </a:ext>
                </a:extLst>
              </a:tr>
              <a:tr h="20577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Волгоградская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35,0%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0122003"/>
                  </a:ext>
                </a:extLst>
              </a:tr>
              <a:tr h="2139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Кемеровская область - Кузбасс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Нет данных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12810556"/>
                  </a:ext>
                </a:extLst>
              </a:tr>
              <a:tr h="2139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Адыгея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54,4%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24435598"/>
                  </a:ext>
                </a:extLst>
              </a:tr>
              <a:tr h="2139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Нижегородская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Нет данных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6606334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DB22E439-F069-46B3-F5CA-55BBA3A10D94}"/>
              </a:ext>
            </a:extLst>
          </p:cNvPr>
          <p:cNvSpPr txBox="1"/>
          <p:nvPr/>
        </p:nvSpPr>
        <p:spPr>
          <a:xfrm>
            <a:off x="10089695" y="402321"/>
            <a:ext cx="1730830" cy="738664"/>
          </a:xfrm>
          <a:prstGeom prst="rect">
            <a:avLst/>
          </a:prstGeom>
          <a:noFill/>
          <a:ln>
            <a:noFill/>
            <a:prstDash val="lgDashDot"/>
          </a:ln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rgbClr val="FF0000"/>
                </a:solidFill>
              </a:rPr>
              <a:t>23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красной зоне</a:t>
            </a:r>
          </a:p>
          <a:p>
            <a:r>
              <a:rPr lang="ru-RU" sz="1400" b="1" dirty="0">
                <a:solidFill>
                  <a:srgbClr val="FFC000"/>
                </a:solidFill>
              </a:rPr>
              <a:t>24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желтой зоне</a:t>
            </a:r>
          </a:p>
          <a:p>
            <a:r>
              <a:rPr lang="ru-RU" sz="1400" b="1" dirty="0">
                <a:solidFill>
                  <a:srgbClr val="00B050"/>
                </a:solidFill>
              </a:rPr>
              <a:t>42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зеленой зоне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58387" y="823741"/>
            <a:ext cx="2752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/>
              <a:t>Среднероссийский уровень - 20%</a:t>
            </a:r>
            <a:endParaRPr lang="ru-RU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6766989" y="0"/>
            <a:ext cx="5425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accent5">
                    <a:lumMod val="75000"/>
                  </a:schemeClr>
                </a:solidFill>
              </a:rPr>
              <a:t>Срок предоставления «Дорожной карты»– 1 ноября</a:t>
            </a:r>
            <a:endParaRPr lang="ru-RU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04814" y="6446874"/>
            <a:ext cx="7253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+mj-lt"/>
              </a:rPr>
              <a:t>До настоящего времени «дорожные карты» не представлены</a:t>
            </a:r>
            <a:endParaRPr lang="ru-RU" sz="2000" dirty="0">
              <a:solidFill>
                <a:schemeClr val="accent5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92711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="" xmlns:a16="http://schemas.microsoft.com/office/drawing/2014/main" id="{B51A212B-60F5-B11A-DB52-7CD634A62E38}"/>
              </a:ext>
            </a:extLst>
          </p:cNvPr>
          <p:cNvSpPr/>
          <p:nvPr/>
        </p:nvSpPr>
        <p:spPr>
          <a:xfrm>
            <a:off x="404814" y="1121928"/>
            <a:ext cx="2786526" cy="5366745"/>
          </a:xfrm>
          <a:prstGeom prst="rect">
            <a:avLst/>
          </a:prstGeom>
          <a:solidFill>
            <a:srgbClr val="F8E0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="" xmlns:a16="http://schemas.microsoft.com/office/drawing/2014/main" id="{C43C9F6A-ACB3-D667-118D-13DA97B4A111}"/>
              </a:ext>
            </a:extLst>
          </p:cNvPr>
          <p:cNvSpPr/>
          <p:nvPr/>
        </p:nvSpPr>
        <p:spPr>
          <a:xfrm>
            <a:off x="6180973" y="4212213"/>
            <a:ext cx="2786526" cy="2276459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="" xmlns:a16="http://schemas.microsoft.com/office/drawing/2014/main" id="{AF557323-7825-233A-CF8C-3B2226B313D3}"/>
              </a:ext>
            </a:extLst>
          </p:cNvPr>
          <p:cNvSpPr/>
          <p:nvPr/>
        </p:nvSpPr>
        <p:spPr>
          <a:xfrm>
            <a:off x="9033999" y="1121928"/>
            <a:ext cx="2786526" cy="5359083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6B3F4AB-3D7E-C349-14AE-C51BB6234BA3}"/>
              </a:ext>
            </a:extLst>
          </p:cNvPr>
          <p:cNvSpPr txBox="1"/>
          <p:nvPr/>
        </p:nvSpPr>
        <p:spPr>
          <a:xfrm>
            <a:off x="294272" y="258065"/>
            <a:ext cx="10570952" cy="7232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marR="0" lvl="0" indent="0" algn="l" defTabSz="628650" rtl="0" eaLnBrk="1" fontAlgn="base" latinLnBrk="0" hangingPunct="1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Блок 4 </a:t>
            </a:r>
            <a:b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</a:b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Обеспеченность инфраструктурой по обращению с ТКО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rgbClr val="046D7E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177DD417-8D53-1009-E249-BE9420C7D764}"/>
              </a:ext>
            </a:extLst>
          </p:cNvPr>
          <p:cNvSpPr txBox="1">
            <a:spLocks/>
          </p:cNvSpPr>
          <p:nvPr/>
        </p:nvSpPr>
        <p:spPr>
          <a:xfrm>
            <a:off x="11760344" y="6438030"/>
            <a:ext cx="352286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60DB80-B12B-44AC-B32A-16BF32A216D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5A5755"/>
                </a:solidFill>
                <a:effectLst/>
                <a:uLnTx/>
                <a:uFillTx/>
                <a:latin typeface="Circe" panose="020B0502020203020203" pitchFamily="34" charset="-52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5A5755"/>
              </a:solidFill>
              <a:effectLst/>
              <a:uLnTx/>
              <a:uFillTx/>
              <a:latin typeface="Circe" panose="020B0502020203020203" pitchFamily="34" charset="-52"/>
              <a:ea typeface="+mn-ea"/>
              <a:cs typeface="+mn-cs"/>
            </a:endParaRPr>
          </a:p>
        </p:txBody>
      </p:sp>
      <p:pic>
        <p:nvPicPr>
          <p:cNvPr id="4" name="Изображение 37" descr="отметка страниц">
            <a:extLst>
              <a:ext uri="{FF2B5EF4-FFF2-40B4-BE49-F238E27FC236}">
                <a16:creationId xmlns="" xmlns:a16="http://schemas.microsoft.com/office/drawing/2014/main" id="{1F92ADA4-F294-3B56-DEE0-3962956289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1495" y="6183630"/>
            <a:ext cx="2770505" cy="674370"/>
          </a:xfrm>
          <a:prstGeom prst="rect">
            <a:avLst/>
          </a:prstGeom>
        </p:spPr>
      </p:pic>
      <p:sp>
        <p:nvSpPr>
          <p:cNvPr id="5" name="Номер слайда 5">
            <a:extLst>
              <a:ext uri="{FF2B5EF4-FFF2-40B4-BE49-F238E27FC236}">
                <a16:creationId xmlns="" xmlns:a16="http://schemas.microsoft.com/office/drawing/2014/main" id="{9284D29C-8612-E75C-8A86-0CAC6EDC838A}"/>
              </a:ext>
            </a:extLst>
          </p:cNvPr>
          <p:cNvSpPr txBox="1">
            <a:spLocks/>
          </p:cNvSpPr>
          <p:nvPr/>
        </p:nvSpPr>
        <p:spPr>
          <a:xfrm>
            <a:off x="11558636" y="6339840"/>
            <a:ext cx="42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05B722-B0CF-48BE-BE01-695C55BFCCAF}" type="slidenum">
              <a: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726D716D-9179-4848-CB2D-3846EC50EE08}"/>
              </a:ext>
            </a:extLst>
          </p:cNvPr>
          <p:cNvSpPr txBox="1"/>
          <p:nvPr/>
        </p:nvSpPr>
        <p:spPr>
          <a:xfrm>
            <a:off x="445203" y="1426309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30 субъектов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34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EA63C1E7-5892-A24E-B7FB-CC8DD6CB4D0B}"/>
              </a:ext>
            </a:extLst>
          </p:cNvPr>
          <p:cNvSpPr txBox="1"/>
          <p:nvPr/>
        </p:nvSpPr>
        <p:spPr>
          <a:xfrm>
            <a:off x="450126" y="1134031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Низкая обеспеченность</a:t>
            </a:r>
          </a:p>
        </p:txBody>
      </p:sp>
      <p:sp>
        <p:nvSpPr>
          <p:cNvPr id="38" name="Прямоугольник 37">
            <a:extLst>
              <a:ext uri="{FF2B5EF4-FFF2-40B4-BE49-F238E27FC236}">
                <a16:creationId xmlns="" xmlns:a16="http://schemas.microsoft.com/office/drawing/2014/main" id="{E6E65151-C0EE-C11B-707B-C80F08EFA1D4}"/>
              </a:ext>
            </a:extLst>
          </p:cNvPr>
          <p:cNvSpPr/>
          <p:nvPr/>
        </p:nvSpPr>
        <p:spPr>
          <a:xfrm>
            <a:off x="3283128" y="1121929"/>
            <a:ext cx="2786526" cy="1819234"/>
          </a:xfrm>
          <a:prstGeom prst="rect">
            <a:avLst/>
          </a:prstGeom>
          <a:solidFill>
            <a:srgbClr val="F8E0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="" xmlns:a16="http://schemas.microsoft.com/office/drawing/2014/main" id="{E1F1864E-ED5F-CD5C-E173-2F36463BA535}"/>
              </a:ext>
            </a:extLst>
          </p:cNvPr>
          <p:cNvSpPr/>
          <p:nvPr/>
        </p:nvSpPr>
        <p:spPr>
          <a:xfrm>
            <a:off x="3270036" y="3058173"/>
            <a:ext cx="2786526" cy="3422837"/>
          </a:xfrm>
          <a:prstGeom prst="rect">
            <a:avLst/>
          </a:prstGeom>
          <a:solidFill>
            <a:srgbClr val="FFF6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C71448B4-823E-E964-E034-671660994DFF}"/>
              </a:ext>
            </a:extLst>
          </p:cNvPr>
          <p:cNvSpPr txBox="1"/>
          <p:nvPr/>
        </p:nvSpPr>
        <p:spPr>
          <a:xfrm>
            <a:off x="3279101" y="3374030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27 субъекта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30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D3EAB9D3-57C6-AEDA-CC33-1C154A9DB9FB}"/>
              </a:ext>
            </a:extLst>
          </p:cNvPr>
          <p:cNvSpPr txBox="1"/>
          <p:nvPr/>
        </p:nvSpPr>
        <p:spPr>
          <a:xfrm>
            <a:off x="3284024" y="3081752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Средняя обеспеченность</a:t>
            </a:r>
          </a:p>
        </p:txBody>
      </p:sp>
      <p:sp>
        <p:nvSpPr>
          <p:cNvPr id="28" name="Прямоугольник 27">
            <a:extLst>
              <a:ext uri="{FF2B5EF4-FFF2-40B4-BE49-F238E27FC236}">
                <a16:creationId xmlns="" xmlns:a16="http://schemas.microsoft.com/office/drawing/2014/main" id="{FF7228B8-305A-A689-0E71-0A3104EC529C}"/>
              </a:ext>
            </a:extLst>
          </p:cNvPr>
          <p:cNvSpPr/>
          <p:nvPr/>
        </p:nvSpPr>
        <p:spPr>
          <a:xfrm>
            <a:off x="6180973" y="1152886"/>
            <a:ext cx="2786526" cy="2938482"/>
          </a:xfrm>
          <a:prstGeom prst="rect">
            <a:avLst/>
          </a:prstGeom>
          <a:solidFill>
            <a:srgbClr val="FFF6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="" xmlns:a16="http://schemas.microsoft.com/office/drawing/2014/main" id="{791443B4-C949-7D19-4F85-AC517224F2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733004"/>
              </p:ext>
            </p:extLst>
          </p:nvPr>
        </p:nvGraphicFramePr>
        <p:xfrm>
          <a:off x="510229" y="1778030"/>
          <a:ext cx="2511595" cy="4567200"/>
        </p:xfrm>
        <a:graphic>
          <a:graphicData uri="http://schemas.openxmlformats.org/drawingml/2006/table">
            <a:tbl>
              <a:tblPr/>
              <a:tblGrid>
                <a:gridCol w="2511595">
                  <a:extLst>
                    <a:ext uri="{9D8B030D-6E8A-4147-A177-3AD203B41FA5}">
                      <a16:colId xmlns="" xmlns:a16="http://schemas.microsoft.com/office/drawing/2014/main" val="3543513763"/>
                    </a:ext>
                  </a:extLst>
                </a:gridCol>
              </a:tblGrid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Тверская область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472913786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Амурская область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69511955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Саха (Якутия)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40049954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Забайкальский край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8252571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Северная Осетия - Алания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2328771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Бурятия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06794571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Сахалинская область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39811952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Ненецкий автономный округ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17352740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Чукотский автономный округ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89864687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Ингушетия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27983186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Хакасия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74805959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Алтай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86641531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Иркутская область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53335641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Пермский край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90853389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Камчатский край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907762284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Краснодарский край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50517567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Красноярский край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140189884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Омская область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71211807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Новосибирская область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80404267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Пензенская область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55536625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Тыва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29290330"/>
                  </a:ext>
                </a:extLst>
              </a:tr>
              <a:tr h="2076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Алтайский край</a:t>
                      </a:r>
                    </a:p>
                  </a:txBody>
                  <a:tcPr marL="9418" marR="9418" marT="9418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13103073"/>
                  </a:ext>
                </a:extLst>
              </a:tr>
            </a:tbl>
          </a:graphicData>
        </a:graphic>
      </p:graphicFrame>
      <p:graphicFrame>
        <p:nvGraphicFramePr>
          <p:cNvPr id="7" name="Таблица 6">
            <a:extLst>
              <a:ext uri="{FF2B5EF4-FFF2-40B4-BE49-F238E27FC236}">
                <a16:creationId xmlns="" xmlns:a16="http://schemas.microsoft.com/office/drawing/2014/main" id="{36B56122-DBE2-7224-1439-549D3435AA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6750391"/>
              </p:ext>
            </p:extLst>
          </p:nvPr>
        </p:nvGraphicFramePr>
        <p:xfrm>
          <a:off x="3416156" y="1238939"/>
          <a:ext cx="2540000" cy="1590675"/>
        </p:xfrm>
        <a:graphic>
          <a:graphicData uri="http://schemas.openxmlformats.org/drawingml/2006/table">
            <a:tbl>
              <a:tblPr/>
              <a:tblGrid>
                <a:gridCol w="2540000">
                  <a:extLst>
                    <a:ext uri="{9D8B030D-6E8A-4147-A177-3AD203B41FA5}">
                      <a16:colId xmlns="" xmlns:a16="http://schemas.microsoft.com/office/drawing/2014/main" val="2223815647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Хабаровский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518251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Приморский край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7293247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Ростовская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2524216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Магаданская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0816074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Рязанская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7081695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Свердловская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4745677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Архангельская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077617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г. Севастополь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89435652"/>
                  </a:ext>
                </a:extLst>
              </a:tr>
            </a:tbl>
          </a:graphicData>
        </a:graphic>
      </p:graphicFrame>
      <p:graphicFrame>
        <p:nvGraphicFramePr>
          <p:cNvPr id="9" name="Таблица 8">
            <a:extLst>
              <a:ext uri="{FF2B5EF4-FFF2-40B4-BE49-F238E27FC236}">
                <a16:creationId xmlns="" xmlns:a16="http://schemas.microsoft.com/office/drawing/2014/main" id="{56D1C4B2-0BB1-FBA3-2958-CD8410EFEA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9263262"/>
              </p:ext>
            </p:extLst>
          </p:nvPr>
        </p:nvGraphicFramePr>
        <p:xfrm>
          <a:off x="3284024" y="3684453"/>
          <a:ext cx="2669951" cy="2660784"/>
        </p:xfrm>
        <a:graphic>
          <a:graphicData uri="http://schemas.openxmlformats.org/drawingml/2006/table">
            <a:tbl>
              <a:tblPr/>
              <a:tblGrid>
                <a:gridCol w="2669951">
                  <a:extLst>
                    <a:ext uri="{9D8B030D-6E8A-4147-A177-3AD203B41FA5}">
                      <a16:colId xmlns="" xmlns:a16="http://schemas.microsoft.com/office/drawing/2014/main" val="1782390835"/>
                    </a:ext>
                  </a:extLst>
                </a:gridCol>
              </a:tblGrid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Ульяновская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985622754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Ямало-Ненецкий автономный округ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2770786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Воронежская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98366989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Тамбовская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25799250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Белгородская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41200905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Калининградская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25209618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Липецкая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41200376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Дагестан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26532192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Мордовия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90741928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Астраханская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103270238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Карелия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94969725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Орловская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69171648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Костромская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49756876"/>
                  </a:ext>
                </a:extLst>
              </a:tr>
              <a:tr h="190056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Владимирская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65838021"/>
                  </a:ext>
                </a:extLst>
              </a:tr>
            </a:tbl>
          </a:graphicData>
        </a:graphic>
      </p:graphicFrame>
      <p:graphicFrame>
        <p:nvGraphicFramePr>
          <p:cNvPr id="10" name="Таблица 9">
            <a:extLst>
              <a:ext uri="{FF2B5EF4-FFF2-40B4-BE49-F238E27FC236}">
                <a16:creationId xmlns="" xmlns:a16="http://schemas.microsoft.com/office/drawing/2014/main" id="{1909D6BA-F247-73C2-D1A0-A56601173C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9565760"/>
              </p:ext>
            </p:extLst>
          </p:nvPr>
        </p:nvGraphicFramePr>
        <p:xfrm>
          <a:off x="6205424" y="1238933"/>
          <a:ext cx="2649295" cy="2852434"/>
        </p:xfrm>
        <a:graphic>
          <a:graphicData uri="http://schemas.openxmlformats.org/drawingml/2006/table">
            <a:tbl>
              <a:tblPr/>
              <a:tblGrid>
                <a:gridCol w="2649295">
                  <a:extLst>
                    <a:ext uri="{9D8B030D-6E8A-4147-A177-3AD203B41FA5}">
                      <a16:colId xmlns="" xmlns:a16="http://schemas.microsoft.com/office/drawing/2014/main" val="1301563414"/>
                    </a:ext>
                  </a:extLst>
                </a:gridCol>
              </a:tblGrid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Коми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18187422"/>
                  </a:ext>
                </a:extLst>
              </a:tr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Карачаево-Черкесская Республика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2837910"/>
                  </a:ext>
                </a:extLst>
              </a:tr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Кабардино-Балкарская республика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460288746"/>
                  </a:ext>
                </a:extLst>
              </a:tr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Крым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67516458"/>
                  </a:ext>
                </a:extLst>
              </a:tr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Смоленская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70744811"/>
                  </a:ext>
                </a:extLst>
              </a:tr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Чеченская Республика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51250641"/>
                  </a:ext>
                </a:extLst>
              </a:tr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Еврейская автономная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129716392"/>
                  </a:ext>
                </a:extLst>
              </a:tr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Саратовская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914986184"/>
                  </a:ext>
                </a:extLst>
              </a:tr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Калмыкия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26224752"/>
                  </a:ext>
                </a:extLst>
              </a:tr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Курганская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38942880"/>
                  </a:ext>
                </a:extLst>
              </a:tr>
              <a:tr h="208414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Ханты-Мансийский автономный округ - Югра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79346777"/>
                  </a:ext>
                </a:extLst>
              </a:tr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Брянская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53889263"/>
                  </a:ext>
                </a:extLst>
              </a:tr>
              <a:tr h="22033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Вологодская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6170566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EB54CA14-107F-C8EF-367A-81B304192608}"/>
              </a:ext>
            </a:extLst>
          </p:cNvPr>
          <p:cNvSpPr txBox="1"/>
          <p:nvPr/>
        </p:nvSpPr>
        <p:spPr>
          <a:xfrm>
            <a:off x="6200501" y="4504491"/>
            <a:ext cx="1912985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32 субъекта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36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2738C1FA-A268-4C6C-CD0F-0B6BA5A5845C}"/>
              </a:ext>
            </a:extLst>
          </p:cNvPr>
          <p:cNvSpPr txBox="1"/>
          <p:nvPr/>
        </p:nvSpPr>
        <p:spPr>
          <a:xfrm>
            <a:off x="6205424" y="4212213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Низкий уровень риска</a:t>
            </a:r>
          </a:p>
        </p:txBody>
      </p:sp>
      <p:graphicFrame>
        <p:nvGraphicFramePr>
          <p:cNvPr id="14" name="Таблица 13">
            <a:extLst>
              <a:ext uri="{FF2B5EF4-FFF2-40B4-BE49-F238E27FC236}">
                <a16:creationId xmlns="" xmlns:a16="http://schemas.microsoft.com/office/drawing/2014/main" id="{59A73AD5-81B9-56DC-3B2C-8D87B859D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740444"/>
              </p:ext>
            </p:extLst>
          </p:nvPr>
        </p:nvGraphicFramePr>
        <p:xfrm>
          <a:off x="6267001" y="4789185"/>
          <a:ext cx="2540000" cy="1550655"/>
        </p:xfrm>
        <a:graphic>
          <a:graphicData uri="http://schemas.openxmlformats.org/drawingml/2006/table">
            <a:tbl>
              <a:tblPr/>
              <a:tblGrid>
                <a:gridCol w="2540000">
                  <a:extLst>
                    <a:ext uri="{9D8B030D-6E8A-4147-A177-3AD203B41FA5}">
                      <a16:colId xmlns="" xmlns:a16="http://schemas.microsoft.com/office/drawing/2014/main" val="4071943407"/>
                    </a:ext>
                  </a:extLst>
                </a:gridCol>
              </a:tblGrid>
              <a:tr h="17229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Томская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942313807"/>
                  </a:ext>
                </a:extLst>
              </a:tr>
              <a:tr h="17229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Марий Эл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26448353"/>
                  </a:ext>
                </a:extLst>
              </a:tr>
              <a:tr h="17229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Волгоградская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30189629"/>
                  </a:ext>
                </a:extLst>
              </a:tr>
              <a:tr h="17229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Оренбургская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01391822"/>
                  </a:ext>
                </a:extLst>
              </a:tr>
              <a:tr h="17229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Ленинградская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67106319"/>
                  </a:ext>
                </a:extLst>
              </a:tr>
              <a:tr h="17229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Кировская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24993580"/>
                  </a:ext>
                </a:extLst>
              </a:tr>
              <a:tr h="17229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Удмуртская Республика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69097217"/>
                  </a:ext>
                </a:extLst>
              </a:tr>
              <a:tr h="17229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Тюменская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44635405"/>
                  </a:ext>
                </a:extLst>
              </a:tr>
              <a:tr h="17229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Ивановская область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52967923"/>
                  </a:ext>
                </a:extLst>
              </a:tr>
            </a:tbl>
          </a:graphicData>
        </a:graphic>
      </p:graphicFrame>
      <p:graphicFrame>
        <p:nvGraphicFramePr>
          <p:cNvPr id="15" name="Таблица 14">
            <a:extLst>
              <a:ext uri="{FF2B5EF4-FFF2-40B4-BE49-F238E27FC236}">
                <a16:creationId xmlns="" xmlns:a16="http://schemas.microsoft.com/office/drawing/2014/main" id="{76CD906B-2F7B-D6BA-3077-2652F35F9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5032977"/>
              </p:ext>
            </p:extLst>
          </p:nvPr>
        </p:nvGraphicFramePr>
        <p:xfrm>
          <a:off x="9156241" y="1238940"/>
          <a:ext cx="2402395" cy="5106299"/>
        </p:xfrm>
        <a:graphic>
          <a:graphicData uri="http://schemas.openxmlformats.org/drawingml/2006/table">
            <a:tbl>
              <a:tblPr/>
              <a:tblGrid>
                <a:gridCol w="2402395">
                  <a:extLst>
                    <a:ext uri="{9D8B030D-6E8A-4147-A177-3AD203B41FA5}">
                      <a16:colId xmlns="" xmlns:a16="http://schemas.microsoft.com/office/drawing/2014/main" val="3461288553"/>
                    </a:ext>
                  </a:extLst>
                </a:gridCol>
              </a:tblGrid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Самарская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97993002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Чувашская Республика - Чувашия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94228382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Ярославская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1495020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Кемеровская область - Кузбасс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97716981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Новгородская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5041893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Башкортостан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93669260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Татарстан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04733339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Тульская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984609440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Мурманская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60092548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Курская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07615202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Калужская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75355352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Республика Адыгея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03288558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Челябинская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65896241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Нижегородская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73622647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г. Санкт-Петербург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5035337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Ставропольский край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757254899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Псковская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65621764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Херсонская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4633296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Донецкая народная республика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64935842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Луганская народная республика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04774109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Запорожская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06685957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г. Москва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52345440"/>
                  </a:ext>
                </a:extLst>
              </a:tr>
              <a:tr h="222013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Московская область</a:t>
                      </a:r>
                    </a:p>
                  </a:txBody>
                  <a:tcPr marL="9009" marR="9009" marT="9009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4837287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75F6FFEE-659F-E1FD-3BB9-F6C369F20FB5}"/>
              </a:ext>
            </a:extLst>
          </p:cNvPr>
          <p:cNvSpPr txBox="1"/>
          <p:nvPr/>
        </p:nvSpPr>
        <p:spPr>
          <a:xfrm>
            <a:off x="9192984" y="395367"/>
            <a:ext cx="2627541" cy="738664"/>
          </a:xfrm>
          <a:prstGeom prst="rect">
            <a:avLst/>
          </a:prstGeom>
          <a:noFill/>
          <a:ln>
            <a:noFill/>
            <a:prstDash val="lgDashDot"/>
          </a:ln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rgbClr val="FF0000"/>
                </a:solidFill>
              </a:rPr>
              <a:t>30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красной зоне</a:t>
            </a:r>
          </a:p>
          <a:p>
            <a:r>
              <a:rPr lang="ru-RU" sz="1400" b="1" dirty="0">
                <a:solidFill>
                  <a:srgbClr val="FFC000"/>
                </a:solidFill>
              </a:rPr>
              <a:t>27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желтой зоне</a:t>
            </a:r>
          </a:p>
          <a:p>
            <a:r>
              <a:rPr lang="ru-RU" sz="1400" b="1" dirty="0">
                <a:solidFill>
                  <a:srgbClr val="00B050"/>
                </a:solidFill>
              </a:rPr>
              <a:t>32 </a:t>
            </a:r>
            <a:r>
              <a:rPr lang="ru-RU" sz="1400" dirty="0">
                <a:solidFill>
                  <a:schemeClr val="accent5">
                    <a:lumMod val="75000"/>
                  </a:schemeClr>
                </a:solidFill>
              </a:rPr>
              <a:t>- в зеленой зоне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651695" y="0"/>
            <a:ext cx="5642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accent5">
                    <a:lumMod val="75000"/>
                  </a:schemeClr>
                </a:solidFill>
              </a:rPr>
              <a:t>Срок предоставления «Дорожной карты»– 15 октября</a:t>
            </a:r>
            <a:endParaRPr lang="ru-RU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04814" y="6339840"/>
            <a:ext cx="74126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accent5">
                    <a:lumMod val="75000"/>
                  </a:schemeClr>
                </a:solidFill>
                <a:latin typeface="+mj-lt"/>
              </a:rPr>
              <a:t>До настоящего времени «дорожные карты» представили 3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latin typeface="+mj-lt"/>
              </a:rPr>
              <a:t>7</a:t>
            </a:r>
            <a:r>
              <a:rPr lang="ru-RU" dirty="0" smtClean="0">
                <a:solidFill>
                  <a:schemeClr val="accent5">
                    <a:lumMod val="75000"/>
                  </a:schemeClr>
                </a:solidFill>
                <a:latin typeface="+mj-lt"/>
              </a:rPr>
              <a:t> регионов</a:t>
            </a:r>
          </a:p>
          <a:p>
            <a:r>
              <a:rPr lang="ru-RU" sz="1400" dirty="0" smtClean="0">
                <a:solidFill>
                  <a:schemeClr val="accent5">
                    <a:lumMod val="75000"/>
                  </a:schemeClr>
                </a:solidFill>
                <a:latin typeface="+mj-lt"/>
              </a:rPr>
              <a:t>(Амурская, Новгородская, Липецкая области, Республики Калмыкия, Башкортостан)</a:t>
            </a:r>
            <a:endParaRPr lang="ru-RU" sz="1400" dirty="0">
              <a:solidFill>
                <a:schemeClr val="accent5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03959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="" xmlns:a16="http://schemas.microsoft.com/office/drawing/2014/main" id="{B51A212B-60F5-B11A-DB52-7CD634A62E38}"/>
              </a:ext>
            </a:extLst>
          </p:cNvPr>
          <p:cNvSpPr/>
          <p:nvPr/>
        </p:nvSpPr>
        <p:spPr>
          <a:xfrm>
            <a:off x="404814" y="1121928"/>
            <a:ext cx="2786526" cy="2099071"/>
          </a:xfrm>
          <a:prstGeom prst="rect">
            <a:avLst/>
          </a:prstGeom>
          <a:solidFill>
            <a:srgbClr val="F8E0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="" xmlns:a16="http://schemas.microsoft.com/office/drawing/2014/main" id="{C43C9F6A-ACB3-D667-118D-13DA97B4A111}"/>
              </a:ext>
            </a:extLst>
          </p:cNvPr>
          <p:cNvSpPr/>
          <p:nvPr/>
        </p:nvSpPr>
        <p:spPr>
          <a:xfrm>
            <a:off x="6180973" y="1129590"/>
            <a:ext cx="2786526" cy="5359083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="" xmlns:a16="http://schemas.microsoft.com/office/drawing/2014/main" id="{AF557323-7825-233A-CF8C-3B2226B313D3}"/>
              </a:ext>
            </a:extLst>
          </p:cNvPr>
          <p:cNvSpPr/>
          <p:nvPr/>
        </p:nvSpPr>
        <p:spPr>
          <a:xfrm>
            <a:off x="9033999" y="1121929"/>
            <a:ext cx="2786526" cy="1319613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6B3F4AB-3D7E-C349-14AE-C51BB6234BA3}"/>
              </a:ext>
            </a:extLst>
          </p:cNvPr>
          <p:cNvSpPr txBox="1"/>
          <p:nvPr/>
        </p:nvSpPr>
        <p:spPr>
          <a:xfrm>
            <a:off x="294272" y="258065"/>
            <a:ext cx="10570952" cy="73609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731" marR="0" lvl="0" indent="0" algn="l" defTabSz="628650" rtl="0" eaLnBrk="1" fontAlgn="base" latinLnBrk="0" hangingPunct="1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Информация о сообщениях, поступивших в цифровой сервис </a:t>
            </a:r>
          </a:p>
          <a:p>
            <a:pPr marL="8731" marR="0" lvl="0" indent="0" algn="l" defTabSz="628650" rtl="0" eaLnBrk="1" fontAlgn="base" latinLnBrk="0" hangingPunct="1">
              <a:lnSpc>
                <a:spcPts val="2400"/>
              </a:lnSpc>
              <a:spcBef>
                <a:spcPts val="76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>
                <a:solidFill>
                  <a:srgbClr val="046D7E"/>
                </a:solidFill>
                <a:latin typeface="Circe Bold" panose="020B0602020203020203" pitchFamily="34" charset="-52"/>
              </a:rPr>
              <a:t>«РЭО Радар» с 01.01.2024 по 06.10.2024 в разрезе субъектов РФ</a:t>
            </a:r>
            <a:endParaRPr kumimoji="0" lang="ru-RU" sz="2400" b="1" i="0" u="none" strike="noStrike" kern="1200" cap="none" spc="0" normalizeH="0" baseline="0" noProof="0" dirty="0">
              <a:ln>
                <a:noFill/>
              </a:ln>
              <a:solidFill>
                <a:srgbClr val="046D7E"/>
              </a:solidFill>
              <a:effectLst/>
              <a:uLnTx/>
              <a:uFillTx/>
              <a:latin typeface="Circe Bold" panose="020B0602020203020203" pitchFamily="34" charset="-52"/>
              <a:ea typeface="+mn-ea"/>
              <a:cs typeface="+mn-cs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177DD417-8D53-1009-E249-BE9420C7D764}"/>
              </a:ext>
            </a:extLst>
          </p:cNvPr>
          <p:cNvSpPr txBox="1">
            <a:spLocks/>
          </p:cNvSpPr>
          <p:nvPr/>
        </p:nvSpPr>
        <p:spPr>
          <a:xfrm>
            <a:off x="11760344" y="6438030"/>
            <a:ext cx="352286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irce" panose="020B0502020203020203" pitchFamily="34" charset="-52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60DB80-B12B-44AC-B32A-16BF32A216D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5A5755"/>
                </a:solidFill>
                <a:effectLst/>
                <a:uLnTx/>
                <a:uFillTx/>
                <a:latin typeface="Circe" panose="020B0502020203020203" pitchFamily="34" charset="-52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5A5755"/>
              </a:solidFill>
              <a:effectLst/>
              <a:uLnTx/>
              <a:uFillTx/>
              <a:latin typeface="Circe" panose="020B0502020203020203" pitchFamily="34" charset="-52"/>
              <a:ea typeface="+mn-ea"/>
              <a:cs typeface="+mn-cs"/>
            </a:endParaRPr>
          </a:p>
        </p:txBody>
      </p:sp>
      <p:pic>
        <p:nvPicPr>
          <p:cNvPr id="4" name="Изображение 37" descr="отметка страниц">
            <a:extLst>
              <a:ext uri="{FF2B5EF4-FFF2-40B4-BE49-F238E27FC236}">
                <a16:creationId xmlns="" xmlns:a16="http://schemas.microsoft.com/office/drawing/2014/main" id="{1F92ADA4-F294-3B56-DEE0-3962956289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1495" y="6183630"/>
            <a:ext cx="2770505" cy="674370"/>
          </a:xfrm>
          <a:prstGeom prst="rect">
            <a:avLst/>
          </a:prstGeom>
        </p:spPr>
      </p:pic>
      <p:sp>
        <p:nvSpPr>
          <p:cNvPr id="5" name="Номер слайда 5">
            <a:extLst>
              <a:ext uri="{FF2B5EF4-FFF2-40B4-BE49-F238E27FC236}">
                <a16:creationId xmlns="" xmlns:a16="http://schemas.microsoft.com/office/drawing/2014/main" id="{9284D29C-8612-E75C-8A86-0CAC6EDC838A}"/>
              </a:ext>
            </a:extLst>
          </p:cNvPr>
          <p:cNvSpPr txBox="1">
            <a:spLocks/>
          </p:cNvSpPr>
          <p:nvPr/>
        </p:nvSpPr>
        <p:spPr>
          <a:xfrm>
            <a:off x="11558636" y="6339840"/>
            <a:ext cx="42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05B722-B0CF-48BE-BE01-695C55BFCCAF}" type="slidenum">
              <a: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726D716D-9179-4848-CB2D-3846EC50EE08}"/>
              </a:ext>
            </a:extLst>
          </p:cNvPr>
          <p:cNvSpPr txBox="1"/>
          <p:nvPr/>
        </p:nvSpPr>
        <p:spPr>
          <a:xfrm>
            <a:off x="520764" y="1426309"/>
            <a:ext cx="171338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6 субъектов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7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EA63C1E7-5892-A24E-B7FB-CC8DD6CB4D0B}"/>
              </a:ext>
            </a:extLst>
          </p:cNvPr>
          <p:cNvSpPr txBox="1"/>
          <p:nvPr/>
        </p:nvSpPr>
        <p:spPr>
          <a:xfrm>
            <a:off x="450126" y="1134031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Высокий уровень недовольства</a:t>
            </a:r>
          </a:p>
        </p:txBody>
      </p:sp>
      <p:sp>
        <p:nvSpPr>
          <p:cNvPr id="38" name="Прямоугольник 37">
            <a:extLst>
              <a:ext uri="{FF2B5EF4-FFF2-40B4-BE49-F238E27FC236}">
                <a16:creationId xmlns="" xmlns:a16="http://schemas.microsoft.com/office/drawing/2014/main" id="{E6E65151-C0EE-C11B-707B-C80F08EFA1D4}"/>
              </a:ext>
            </a:extLst>
          </p:cNvPr>
          <p:cNvSpPr/>
          <p:nvPr/>
        </p:nvSpPr>
        <p:spPr>
          <a:xfrm>
            <a:off x="3283128" y="1121928"/>
            <a:ext cx="2786526" cy="5359083"/>
          </a:xfrm>
          <a:prstGeom prst="rect">
            <a:avLst/>
          </a:prstGeom>
          <a:solidFill>
            <a:srgbClr val="E3F8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5647737-7738-67A2-0F6A-9D3B2B696CAF}"/>
              </a:ext>
            </a:extLst>
          </p:cNvPr>
          <p:cNvSpPr txBox="1"/>
          <p:nvPr/>
        </p:nvSpPr>
        <p:spPr>
          <a:xfrm>
            <a:off x="2309569" y="1272962"/>
            <a:ext cx="88123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Сообщений на 100 тыс. чел.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75D6C83E-C1AF-6ABC-7E4D-46DD9FF855EF}"/>
              </a:ext>
            </a:extLst>
          </p:cNvPr>
          <p:cNvSpPr txBox="1"/>
          <p:nvPr/>
        </p:nvSpPr>
        <p:spPr>
          <a:xfrm>
            <a:off x="407988" y="6480774"/>
            <a:ext cx="610385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"/>
            <a:r>
              <a:rPr lang="ru-RU" sz="900" b="0" i="0" u="none" strike="noStrike" dirty="0">
                <a:solidFill>
                  <a:srgbClr val="000000"/>
                </a:solidFill>
                <a:effectLst/>
                <a:latin typeface="+mn-lt"/>
              </a:rPr>
              <a:t>* Среднее количество сообщений – 10,8 на 100 000 человек</a:t>
            </a:r>
          </a:p>
        </p:txBody>
      </p:sp>
      <p:graphicFrame>
        <p:nvGraphicFramePr>
          <p:cNvPr id="20" name="Таблица 19">
            <a:extLst>
              <a:ext uri="{FF2B5EF4-FFF2-40B4-BE49-F238E27FC236}">
                <a16:creationId xmlns="" xmlns:a16="http://schemas.microsoft.com/office/drawing/2014/main" id="{46E9F815-B5AD-85B3-C48A-C3F3312C14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353223"/>
              </p:ext>
            </p:extLst>
          </p:nvPr>
        </p:nvGraphicFramePr>
        <p:xfrm>
          <a:off x="398217" y="1791753"/>
          <a:ext cx="2773488" cy="1371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19093">
                  <a:extLst>
                    <a:ext uri="{9D8B030D-6E8A-4147-A177-3AD203B41FA5}">
                      <a16:colId xmlns="" xmlns:a16="http://schemas.microsoft.com/office/drawing/2014/main" val="2125949728"/>
                    </a:ext>
                  </a:extLst>
                </a:gridCol>
                <a:gridCol w="554395">
                  <a:extLst>
                    <a:ext uri="{9D8B030D-6E8A-4147-A177-3AD203B41FA5}">
                      <a16:colId xmlns="" xmlns:a16="http://schemas.microsoft.com/office/drawing/2014/main" val="674658602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Амурская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469,7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71149732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Хакасия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35,4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33432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Владимирская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31,1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56130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Белгородская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29,8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0599917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Орловская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29,0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2049122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Алтай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21,8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94736299"/>
                  </a:ext>
                </a:extLst>
              </a:tr>
            </a:tbl>
          </a:graphicData>
        </a:graphic>
      </p:graphicFrame>
      <p:sp>
        <p:nvSpPr>
          <p:cNvPr id="26" name="Прямоугольник 25">
            <a:extLst>
              <a:ext uri="{FF2B5EF4-FFF2-40B4-BE49-F238E27FC236}">
                <a16:creationId xmlns="" xmlns:a16="http://schemas.microsoft.com/office/drawing/2014/main" id="{801D56C4-7BF0-08D0-0C68-4E52F087F415}"/>
              </a:ext>
            </a:extLst>
          </p:cNvPr>
          <p:cNvSpPr/>
          <p:nvPr/>
        </p:nvSpPr>
        <p:spPr>
          <a:xfrm>
            <a:off x="398217" y="3301750"/>
            <a:ext cx="2786526" cy="3136279"/>
          </a:xfrm>
          <a:prstGeom prst="rect">
            <a:avLst/>
          </a:prstGeom>
          <a:solidFill>
            <a:srgbClr val="FFF6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3D285556-9A0A-0C52-DF12-7FC0960B5620}"/>
              </a:ext>
            </a:extLst>
          </p:cNvPr>
          <p:cNvSpPr txBox="1"/>
          <p:nvPr/>
        </p:nvSpPr>
        <p:spPr>
          <a:xfrm>
            <a:off x="475452" y="3613398"/>
            <a:ext cx="171338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16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субъектов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(18%)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F1E51AAD-4382-2BFA-E5E8-D8B8B080A691}"/>
              </a:ext>
            </a:extLst>
          </p:cNvPr>
          <p:cNvSpPr txBox="1"/>
          <p:nvPr/>
        </p:nvSpPr>
        <p:spPr>
          <a:xfrm>
            <a:off x="404814" y="3321120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Средний уровень недовольства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DC4B397A-B1D1-8C8E-3A58-A736438F8F0B}"/>
              </a:ext>
            </a:extLst>
          </p:cNvPr>
          <p:cNvSpPr txBox="1"/>
          <p:nvPr/>
        </p:nvSpPr>
        <p:spPr>
          <a:xfrm>
            <a:off x="2264257" y="3394062"/>
            <a:ext cx="88123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Сообщений на 100 тыс. чел.</a:t>
            </a:r>
          </a:p>
        </p:txBody>
      </p:sp>
      <p:graphicFrame>
        <p:nvGraphicFramePr>
          <p:cNvPr id="31" name="Таблица 30">
            <a:extLst>
              <a:ext uri="{FF2B5EF4-FFF2-40B4-BE49-F238E27FC236}">
                <a16:creationId xmlns="" xmlns:a16="http://schemas.microsoft.com/office/drawing/2014/main" id="{9E031908-9A5E-2ECB-4BE0-815A3B9F2B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549144"/>
              </p:ext>
            </p:extLst>
          </p:nvPr>
        </p:nvGraphicFramePr>
        <p:xfrm>
          <a:off x="404814" y="3863118"/>
          <a:ext cx="2785989" cy="25749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4539">
                  <a:extLst>
                    <a:ext uri="{9D8B030D-6E8A-4147-A177-3AD203B41FA5}">
                      <a16:colId xmlns="" xmlns:a16="http://schemas.microsoft.com/office/drawing/2014/main" val="3998148725"/>
                    </a:ext>
                  </a:extLst>
                </a:gridCol>
                <a:gridCol w="501450">
                  <a:extLst>
                    <a:ext uri="{9D8B030D-6E8A-4147-A177-3AD203B41FA5}">
                      <a16:colId xmlns="" xmlns:a16="http://schemas.microsoft.com/office/drawing/2014/main" val="1535512132"/>
                    </a:ext>
                  </a:extLst>
                </a:gridCol>
              </a:tblGrid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Ленинградская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20,1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58742951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Самарская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17,9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64420827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Псковская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17,0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86224323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Оренбургская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16,5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84184226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Тверская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16,3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92744815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Калужская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15,8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084484636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Карелия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15,1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49726472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Астраханская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14,9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20373745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Ивановская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14,0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12258530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Ярославская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13,5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66234139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Свердловская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12,8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458780742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Чувашская Республика - Чувашия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12,2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49631422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Татарстан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11,6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476039818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Тамбовская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11,4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433922219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Московская область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10,9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52447624"/>
                  </a:ext>
                </a:extLst>
              </a:tr>
              <a:tr h="16093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Краснодарский край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10,9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091844384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95DFFADC-EEF8-90C7-9594-B0C671397D96}"/>
              </a:ext>
            </a:extLst>
          </p:cNvPr>
          <p:cNvSpPr txBox="1"/>
          <p:nvPr/>
        </p:nvSpPr>
        <p:spPr>
          <a:xfrm>
            <a:off x="3382169" y="1407765"/>
            <a:ext cx="1713389" cy="297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52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  <a:r>
              <a:rPr kumimoji="0" lang="ru-RU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субъект 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(75%)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DB9F8E39-982F-AADE-6C7A-4EA24A9B667C}"/>
              </a:ext>
            </a:extLst>
          </p:cNvPr>
          <p:cNvSpPr txBox="1"/>
          <p:nvPr/>
        </p:nvSpPr>
        <p:spPr>
          <a:xfrm>
            <a:off x="3311531" y="1115487"/>
            <a:ext cx="272157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Низкий уровень недовольства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99E68DA1-BFCE-44DB-B0E1-2C29392A7A98}"/>
              </a:ext>
            </a:extLst>
          </p:cNvPr>
          <p:cNvSpPr txBox="1"/>
          <p:nvPr/>
        </p:nvSpPr>
        <p:spPr>
          <a:xfrm>
            <a:off x="5170974" y="1254418"/>
            <a:ext cx="88123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Сообщений на 100 тыс. чел.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A23FF6CF-0DF2-6A7F-86DC-D0CE8C495B9E}"/>
              </a:ext>
            </a:extLst>
          </p:cNvPr>
          <p:cNvSpPr txBox="1"/>
          <p:nvPr/>
        </p:nvSpPr>
        <p:spPr>
          <a:xfrm>
            <a:off x="9132876" y="2810932"/>
            <a:ext cx="1713389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15 субъектов РФ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(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17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%)</a:t>
            </a: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D95A60"/>
                </a:solidFill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F4C79A5-0573-D7CA-D907-A70BEF970FE9}"/>
              </a:ext>
            </a:extLst>
          </p:cNvPr>
          <p:cNvSpPr txBox="1"/>
          <p:nvPr/>
        </p:nvSpPr>
        <p:spPr>
          <a:xfrm>
            <a:off x="9062238" y="2518654"/>
            <a:ext cx="2925924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>
                <a:srgbClr val="F8E512"/>
              </a:buClr>
              <a:buSzPct val="140000"/>
              <a:buFontTx/>
              <a:buNone/>
              <a:tabLst/>
              <a:defRPr/>
            </a:pPr>
            <a:r>
              <a:rPr kumimoji="0" lang="ru-RU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irce Bold" panose="020B0602020203020203" pitchFamily="34" charset="-52"/>
                <a:ea typeface="+mn-ea"/>
                <a:cs typeface="+mn-cs"/>
              </a:rPr>
              <a:t>Низкий уровень использования «РЭО Радар»</a:t>
            </a:r>
          </a:p>
        </p:txBody>
      </p:sp>
      <p:graphicFrame>
        <p:nvGraphicFramePr>
          <p:cNvPr id="47" name="Таблица 46">
            <a:extLst>
              <a:ext uri="{FF2B5EF4-FFF2-40B4-BE49-F238E27FC236}">
                <a16:creationId xmlns="" xmlns:a16="http://schemas.microsoft.com/office/drawing/2014/main" id="{AEF2AA3C-EB0C-9793-62CA-EAFC83B49F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249163"/>
              </p:ext>
            </p:extLst>
          </p:nvPr>
        </p:nvGraphicFramePr>
        <p:xfrm>
          <a:off x="9142842" y="3095626"/>
          <a:ext cx="2793645" cy="30293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93645">
                  <a:extLst>
                    <a:ext uri="{9D8B030D-6E8A-4147-A177-3AD203B41FA5}">
                      <a16:colId xmlns="" xmlns:a16="http://schemas.microsoft.com/office/drawing/2014/main" val="1973335382"/>
                    </a:ext>
                  </a:extLst>
                </a:gridCol>
              </a:tblGrid>
              <a:tr h="19850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Еврейская автономная область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21104503"/>
                  </a:ext>
                </a:extLst>
              </a:tr>
              <a:tr h="19850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Магаданская область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48345553"/>
                  </a:ext>
                </a:extLst>
              </a:tr>
              <a:tr h="19850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Бурятия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29676"/>
                  </a:ext>
                </a:extLst>
              </a:tr>
              <a:tr h="19850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Ингушетия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562291993"/>
                  </a:ext>
                </a:extLst>
              </a:tr>
              <a:tr h="19850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Северная Осетия - Алания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82469200"/>
                  </a:ext>
                </a:extLst>
              </a:tr>
              <a:tr h="19850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Тыва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80380396"/>
                  </a:ext>
                </a:extLst>
              </a:tr>
              <a:tr h="19850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Сахалинская область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50754571"/>
                  </a:ext>
                </a:extLst>
              </a:tr>
              <a:tr h="19850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Хабаровский край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55041207"/>
                  </a:ext>
                </a:extLst>
              </a:tr>
              <a:tr h="198504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Чеченская республика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84312519"/>
                  </a:ext>
                </a:extLst>
              </a:tr>
              <a:tr h="2071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Донецкая народная республика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955744153"/>
                  </a:ext>
                </a:extLst>
              </a:tr>
              <a:tr h="2071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Запорожская область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95699262"/>
                  </a:ext>
                </a:extLst>
              </a:tr>
              <a:tr h="2071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Луганская народная республика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64543130"/>
                  </a:ext>
                </a:extLst>
              </a:tr>
              <a:tr h="2071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Ненецкий автономный округ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96011515"/>
                  </a:ext>
                </a:extLst>
              </a:tr>
              <a:tr h="2071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Херсонская область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54051313"/>
                  </a:ext>
                </a:extLst>
              </a:tr>
              <a:tr h="2071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Чукотский автономный округ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50460564"/>
                  </a:ext>
                </a:extLst>
              </a:tr>
            </a:tbl>
          </a:graphicData>
        </a:graphic>
      </p:graphicFrame>
      <p:graphicFrame>
        <p:nvGraphicFramePr>
          <p:cNvPr id="7" name="Таблица 6">
            <a:extLst>
              <a:ext uri="{FF2B5EF4-FFF2-40B4-BE49-F238E27FC236}">
                <a16:creationId xmlns="" xmlns:a16="http://schemas.microsoft.com/office/drawing/2014/main" id="{463DEF2A-6149-B5E5-A23F-8F86244ADD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1718233"/>
              </p:ext>
            </p:extLst>
          </p:nvPr>
        </p:nvGraphicFramePr>
        <p:xfrm>
          <a:off x="3382168" y="1735202"/>
          <a:ext cx="2554325" cy="46612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18918">
                  <a:extLst>
                    <a:ext uri="{9D8B030D-6E8A-4147-A177-3AD203B41FA5}">
                      <a16:colId xmlns="" xmlns:a16="http://schemas.microsoft.com/office/drawing/2014/main" val="3701426043"/>
                    </a:ext>
                  </a:extLst>
                </a:gridCol>
                <a:gridCol w="535407">
                  <a:extLst>
                    <a:ext uri="{9D8B030D-6E8A-4147-A177-3AD203B41FA5}">
                      <a16:colId xmlns="" xmlns:a16="http://schemas.microsoft.com/office/drawing/2014/main" val="1768272901"/>
                    </a:ext>
                  </a:extLst>
                </a:gridCol>
              </a:tblGrid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г. Санкт-Петербург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10,3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2339580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Челябинская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10,2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7203595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Приморский край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>
                          <a:effectLst/>
                        </a:rPr>
                        <a:t>10,0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5519853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Нижегородская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>
                          <a:effectLst/>
                        </a:rPr>
                        <a:t>10,0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15711298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Рязанская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9,9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449278800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Республика Калмыкия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>
                          <a:effectLst/>
                        </a:rPr>
                        <a:t>9,7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19666696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Брянская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9,6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64869409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Республика Марий Эл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>
                          <a:effectLst/>
                        </a:rPr>
                        <a:t>9,4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549957021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Ростовская область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>
                          <a:effectLst/>
                        </a:rPr>
                        <a:t>9,3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05311421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Липецкая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8,4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52599947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Воронежская область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>
                          <a:effectLst/>
                        </a:rPr>
                        <a:t>7,8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69916773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Камчатский край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7,6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763226022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Удмуртская Республика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>
                          <a:effectLst/>
                        </a:rPr>
                        <a:t>7,5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26501195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 dirty="0">
                          <a:effectLst/>
                        </a:rPr>
                        <a:t>Волгоградская область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7,2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44588568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Саратовская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>
                          <a:effectLst/>
                        </a:rPr>
                        <a:t>7,1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2477185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Калининградская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6,7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62599993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Мурманская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>
                          <a:effectLst/>
                        </a:rPr>
                        <a:t>6,6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29168648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Республика Коми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6,1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70732451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Пензенская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6,1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52296860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Тульская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6,0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28188666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Смоленская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5,9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406798093"/>
                  </a:ext>
                </a:extLst>
              </a:tr>
              <a:tr h="21187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u="none" strike="noStrike">
                          <a:effectLst/>
                        </a:rPr>
                        <a:t>Костромская область</a:t>
                      </a:r>
                      <a:endParaRPr lang="ru-RU" sz="9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u="none" strike="noStrike" dirty="0">
                          <a:effectLst/>
                        </a:rPr>
                        <a:t>5,8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99" marR="7699" marT="769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397626772"/>
                  </a:ext>
                </a:extLst>
              </a:tr>
            </a:tbl>
          </a:graphicData>
        </a:graphic>
      </p:graphicFrame>
      <p:graphicFrame>
        <p:nvGraphicFramePr>
          <p:cNvPr id="9" name="Таблица 8">
            <a:extLst>
              <a:ext uri="{FF2B5EF4-FFF2-40B4-BE49-F238E27FC236}">
                <a16:creationId xmlns="" xmlns:a16="http://schemas.microsoft.com/office/drawing/2014/main" id="{977D692E-41FE-054D-41EB-34EC91563B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8891394"/>
              </p:ext>
            </p:extLst>
          </p:nvPr>
        </p:nvGraphicFramePr>
        <p:xfrm>
          <a:off x="6180973" y="1134036"/>
          <a:ext cx="2786525" cy="53467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54128">
                  <a:extLst>
                    <a:ext uri="{9D8B030D-6E8A-4147-A177-3AD203B41FA5}">
                      <a16:colId xmlns="" xmlns:a16="http://schemas.microsoft.com/office/drawing/2014/main" val="1235005991"/>
                    </a:ext>
                  </a:extLst>
                </a:gridCol>
                <a:gridCol w="532397">
                  <a:extLst>
                    <a:ext uri="{9D8B030D-6E8A-4147-A177-3AD203B41FA5}">
                      <a16:colId xmlns="" xmlns:a16="http://schemas.microsoft.com/office/drawing/2014/main" val="363492452"/>
                    </a:ext>
                  </a:extLst>
                </a:gridCol>
              </a:tblGrid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Карачаево-Черкесская Республика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5,6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28905575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Ульяновская область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5,4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99664044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Вологодская область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5,2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440034381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Омская область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5,0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91694054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Курская область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5,0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93042394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Башкортостан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4,7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77224300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Новгородская область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4,5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81179917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Курганская область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4,5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9638799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Пермский край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4,4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64343759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Томская область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4,3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83303541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Новосибирская область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4,1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745221390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Кемеровская область - Кузбасс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3,7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04928994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Ямало-Ненецкий автономный округ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3,7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38441636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г. Севастополь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3,6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19872507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Кировская область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3,3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66367667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Красноярский край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3,2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40715972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г. Москва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3,2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02641971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Тюменская область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3,1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714927580"/>
                  </a:ext>
                </a:extLst>
              </a:tr>
              <a:tr h="2278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Ханты-Мансийский автономный округ - Югра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3,1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64592089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Адыгея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3,0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93701921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Дагестан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2,8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24420902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Крым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2,5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73551910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Иркутская область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2,1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48281683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Кабардино-Балкарская Республика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2,1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81235873"/>
                  </a:ext>
                </a:extLst>
              </a:tr>
              <a:tr h="2132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Республика Мордовия</a:t>
                      </a:r>
                    </a:p>
                  </a:txBody>
                  <a:tcPr marL="6931" marR="6931" marT="6931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ru-RU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2,1</a:t>
                      </a:r>
                    </a:p>
                  </a:txBody>
                  <a:tcPr marL="6931" marR="6931" marT="6931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63939485"/>
                  </a:ext>
                </a:extLst>
              </a:tr>
            </a:tbl>
          </a:graphicData>
        </a:graphic>
      </p:graphicFrame>
      <p:graphicFrame>
        <p:nvGraphicFramePr>
          <p:cNvPr id="10" name="Таблица 9">
            <a:extLst>
              <a:ext uri="{FF2B5EF4-FFF2-40B4-BE49-F238E27FC236}">
                <a16:creationId xmlns="" xmlns:a16="http://schemas.microsoft.com/office/drawing/2014/main" id="{5680F846-3F3E-0248-0811-6D3EB874E506}"/>
              </a:ext>
            </a:extLst>
          </p:cNvPr>
          <p:cNvGraphicFramePr>
            <a:graphicFrameLocks noGrp="1"/>
          </p:cNvGraphicFramePr>
          <p:nvPr/>
        </p:nvGraphicFramePr>
        <p:xfrm>
          <a:off x="9132876" y="1242181"/>
          <a:ext cx="2576603" cy="10953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7887">
                  <a:extLst>
                    <a:ext uri="{9D8B030D-6E8A-4147-A177-3AD203B41FA5}">
                      <a16:colId xmlns="" xmlns:a16="http://schemas.microsoft.com/office/drawing/2014/main" val="2813283073"/>
                    </a:ext>
                  </a:extLst>
                </a:gridCol>
                <a:gridCol w="538716">
                  <a:extLst>
                    <a:ext uri="{9D8B030D-6E8A-4147-A177-3AD203B41FA5}">
                      <a16:colId xmlns="" xmlns:a16="http://schemas.microsoft.com/office/drawing/2014/main" val="1342244211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u="none" strike="noStrike">
                          <a:effectLst/>
                        </a:rPr>
                        <a:t>Алтайский край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u="none" strike="noStrike" dirty="0">
                          <a:effectLst/>
                        </a:rPr>
                        <a:t>2,1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648150956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u="none" strike="noStrike">
                          <a:effectLst/>
                        </a:rPr>
                        <a:t>Забайкальский край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u="none" strike="noStrike" dirty="0">
                          <a:effectLst/>
                        </a:rPr>
                        <a:t>1,9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7402857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u="none" strike="noStrike">
                          <a:effectLst/>
                        </a:rPr>
                        <a:t>Архангельская область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u="none" strike="noStrike">
                          <a:effectLst/>
                        </a:rPr>
                        <a:t>1,8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5602230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u="none" strike="noStrike">
                          <a:effectLst/>
                        </a:rPr>
                        <a:t>Ставропольский край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u="none" strike="noStrike" dirty="0">
                          <a:effectLst/>
                        </a:rPr>
                        <a:t>1,8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74060726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b"/>
                      <a:r>
                        <a:rPr lang="ru-RU" sz="1000" u="none" strike="noStrike">
                          <a:effectLst/>
                        </a:rPr>
                        <a:t>Республика Саха (Якутия)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irce" panose="020B0502020203020203" pitchFamily="34" charset="-52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u="none" strike="noStrike" dirty="0">
                          <a:effectLst/>
                        </a:rPr>
                        <a:t>1,6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6873520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3DE9D2E7-7284-3479-DDBE-078B84FCBB7D}"/>
              </a:ext>
            </a:extLst>
          </p:cNvPr>
          <p:cNvSpPr txBox="1"/>
          <p:nvPr/>
        </p:nvSpPr>
        <p:spPr>
          <a:xfrm>
            <a:off x="9062238" y="6183630"/>
            <a:ext cx="2611060" cy="5078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l" fontAlgn="b"/>
            <a:r>
              <a:rPr lang="ru-RU" sz="900" dirty="0">
                <a:solidFill>
                  <a:srgbClr val="FF0000"/>
                </a:solidFill>
              </a:rPr>
              <a:t>Красная зона -  2</a:t>
            </a:r>
            <a:r>
              <a:rPr lang="ru-RU" sz="900" b="0" i="0" u="none" strike="noStrike" dirty="0">
                <a:solidFill>
                  <a:srgbClr val="FF0000"/>
                </a:solidFill>
                <a:effectLst/>
                <a:latin typeface="+mn-lt"/>
              </a:rPr>
              <a:t>1,6 на 100 000 человек </a:t>
            </a:r>
            <a:r>
              <a:rPr lang="en-US" sz="900" b="0" i="0" u="none" strike="noStrike" dirty="0">
                <a:solidFill>
                  <a:srgbClr val="FF0000"/>
                </a:solidFill>
                <a:effectLst/>
                <a:latin typeface="+mn-lt"/>
              </a:rPr>
              <a:t>  </a:t>
            </a:r>
            <a:r>
              <a:rPr lang="ru-RU" sz="900" dirty="0">
                <a:solidFill>
                  <a:srgbClr val="FF0000"/>
                </a:solidFill>
              </a:rPr>
              <a:t>     </a:t>
            </a:r>
            <a:r>
              <a:rPr lang="en-US" sz="900" b="0" i="0" u="none" strike="noStrike" dirty="0">
                <a:solidFill>
                  <a:srgbClr val="FF0000"/>
                </a:solidFill>
                <a:effectLst/>
                <a:latin typeface="+mn-lt"/>
              </a:rPr>
              <a:t> </a:t>
            </a:r>
            <a:r>
              <a:rPr lang="ru-RU" sz="900" b="0" i="0" u="none" strike="noStrike" dirty="0">
                <a:solidFill>
                  <a:srgbClr val="FF0000"/>
                </a:solidFill>
                <a:effectLst/>
                <a:latin typeface="+mn-lt"/>
              </a:rPr>
              <a:t/>
            </a:r>
            <a:br>
              <a:rPr lang="ru-RU" sz="900" b="0" i="0" u="none" strike="noStrike" dirty="0">
                <a:solidFill>
                  <a:srgbClr val="FF0000"/>
                </a:solidFill>
                <a:effectLst/>
                <a:latin typeface="+mn-lt"/>
              </a:rPr>
            </a:br>
            <a:r>
              <a:rPr lang="ru-RU" sz="900" b="0" i="0" u="none" strike="noStrike" dirty="0">
                <a:solidFill>
                  <a:srgbClr val="FFC000"/>
                </a:solidFill>
                <a:effectLst/>
                <a:latin typeface="+mn-lt"/>
              </a:rPr>
              <a:t>Желтая зона – от 10,8 до 21,6 на 100 000 человек           </a:t>
            </a:r>
            <a:r>
              <a:rPr lang="ru-RU" sz="900" b="0" i="0" u="none" strike="noStrike" dirty="0">
                <a:solidFill>
                  <a:srgbClr val="000000"/>
                </a:solidFill>
                <a:effectLst/>
                <a:latin typeface="+mn-lt"/>
              </a:rPr>
              <a:t/>
            </a:r>
            <a:br>
              <a:rPr lang="ru-RU" sz="900" b="0" i="0" u="none" strike="noStrike" dirty="0">
                <a:solidFill>
                  <a:srgbClr val="000000"/>
                </a:solidFill>
                <a:effectLst/>
                <a:latin typeface="+mn-lt"/>
              </a:rPr>
            </a:br>
            <a:r>
              <a:rPr lang="ru-RU" sz="900" b="0" i="0" u="none" strike="noStrike" dirty="0">
                <a:solidFill>
                  <a:srgbClr val="00B050"/>
                </a:solidFill>
                <a:effectLst/>
                <a:latin typeface="+mn-lt"/>
              </a:rPr>
              <a:t>Зеленая зона – менее 10,8 на 100 000 человек </a:t>
            </a:r>
          </a:p>
        </p:txBody>
      </p:sp>
    </p:spTree>
    <p:extLst>
      <p:ext uri="{BB962C8B-B14F-4D97-AF65-F5344CB8AC3E}">
        <p14:creationId xmlns:p14="http://schemas.microsoft.com/office/powerpoint/2010/main" val="191256065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иний и зеленый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Другая 2">
      <a:majorFont>
        <a:latin typeface="Circe Bold"/>
        <a:ea typeface=""/>
        <a:cs typeface=""/>
      </a:majorFont>
      <a:minorFont>
        <a:latin typeface="Circe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32505</TotalTime>
  <Words>3880</Words>
  <Application>Microsoft Office PowerPoint</Application>
  <PresentationFormat>Произвольный</PresentationFormat>
  <Paragraphs>1465</Paragraphs>
  <Slides>12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12</vt:i4>
      </vt:variant>
    </vt:vector>
  </HeadingPairs>
  <TitlesOfParts>
    <vt:vector size="22" baseType="lpstr">
      <vt:lpstr>Arial</vt:lpstr>
      <vt:lpstr>Circe ExtraBold</vt:lpstr>
      <vt:lpstr>Calibri</vt:lpstr>
      <vt:lpstr>Circe Bold</vt:lpstr>
      <vt:lpstr>Calibri Light</vt:lpstr>
      <vt:lpstr>Circe (Осн</vt:lpstr>
      <vt:lpstr>Circe</vt:lpstr>
      <vt:lpstr>Circe Extra Bold</vt:lpstr>
      <vt:lpstr>Тема Office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Ira</dc:creator>
  <cp:lastModifiedBy>Французов Борис Валерьевич</cp:lastModifiedBy>
  <cp:revision>1073</cp:revision>
  <cp:lastPrinted>2024-10-10T19:00:00Z</cp:lastPrinted>
  <dcterms:created xsi:type="dcterms:W3CDTF">2021-01-26T06:11:41Z</dcterms:created>
  <dcterms:modified xsi:type="dcterms:W3CDTF">2024-10-10T19:17:12Z</dcterms:modified>
</cp:coreProperties>
</file>

<file path=docProps/thumbnail.jpeg>
</file>